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5" r:id="rId7"/>
    <p:sldId id="260" r:id="rId8"/>
    <p:sldId id="266" r:id="rId9"/>
    <p:sldId id="268" r:id="rId10"/>
    <p:sldId id="269" r:id="rId11"/>
    <p:sldId id="263" r:id="rId12"/>
    <p:sldId id="267" r:id="rId13"/>
    <p:sldId id="270" r:id="rId14"/>
    <p:sldId id="271" r:id="rId15"/>
    <p:sldId id="272" r:id="rId16"/>
    <p:sldId id="273" r:id="rId17"/>
    <p:sldId id="262" r:id="rId18"/>
    <p:sldId id="261" r:id="rId19"/>
    <p:sldId id="274" r:id="rId20"/>
    <p:sldId id="275" r:id="rId21"/>
    <p:sldId id="277" r:id="rId22"/>
    <p:sldId id="278" r:id="rId23"/>
    <p:sldId id="279" r:id="rId24"/>
    <p:sldId id="280" r:id="rId25"/>
    <p:sldId id="281" r:id="rId26"/>
    <p:sldId id="282" r:id="rId27"/>
    <p:sldId id="283" r:id="rId28"/>
    <p:sldId id="276"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A96AD-9FFE-2216-2DA1-8F13EB7599C8}" v="5" dt="2025-02-06T22:45:49.048"/>
    <p1510:client id="{17A818F6-95D0-F548-B2CF-D508CEB11273}" v="2655" dt="2025-02-06T18:20:37.194"/>
    <p1510:client id="{2E401B4A-707C-96C6-C49E-C439061E0DE8}" v="1" dt="2025-02-06T19:31:40.851"/>
    <p1510:client id="{7516107B-D295-5B46-4799-B081DC4E732B}" v="129" dt="2025-02-06T22:06:10.673"/>
    <p1510:client id="{811CDB74-C1F8-50E2-53BC-6292576467C8}" v="4" dt="2025-02-06T21:50:20.478"/>
    <p1510:client id="{8B2976D7-1B6A-3534-B549-695CD272C1ED}" v="54" dt="2025-02-06T20:16:49.462"/>
    <p1510:client id="{B177B59B-4FDF-54AC-9B83-EBDBFC26BB26}" v="64" dt="2025-02-06T20:21:41.645"/>
    <p1510:client id="{BFF9F570-5319-6A68-13ED-F9033B2DF68A}" v="27" dt="2025-02-06T19:41:53.278"/>
    <p1510:client id="{C7E691C2-A2FD-EF7E-EDDE-9DF0A4F7B817}" v="231" dt="2025-02-06T22:13:40.202"/>
    <p1510:client id="{CA7A426B-6C3C-0004-765B-DD86B7B7F106}" v="155" dt="2025-02-06T19:58:54.033"/>
    <p1510:client id="{D5C89684-EEB4-E2B9-2FCA-507FCDECCAA4}" v="35" dt="2025-02-06T20:46:41.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perma.cc/B46E-J32H" TargetMode="External"/><Relationship Id="rId3" Type="http://schemas.openxmlformats.org/officeDocument/2006/relationships/hyperlink" Target="http://ed.gov/about/ed-offices/opepd/student-privacy-policy-office" TargetMode="External"/><Relationship Id="rId7" Type="http://schemas.openxmlformats.org/officeDocument/2006/relationships/hyperlink" Target="https://www.justice.gov/sites/default/files/crt/legacy/2014/05/08/plylerqa.pdf" TargetMode="External"/><Relationship Id="rId12" Type="http://schemas.openxmlformats.org/officeDocument/2006/relationships/hyperlink" Target="https://perma.cc/KG3J-GE6A"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erma.cc/48BG-P2KH" TargetMode="External"/><Relationship Id="rId11" Type="http://schemas.openxmlformats.org/officeDocument/2006/relationships/hyperlink" Target="https://www.nilc.org/wp-content/uploads/2020/09/Warrants-Subpoenas-Facts.pdf" TargetMode="External"/><Relationship Id="rId5" Type="http://schemas.openxmlformats.org/officeDocument/2006/relationships/hyperlink" Target="https://www.justice.gov/sites/default/files/crt/legacy/2014/05/08/plylerletter.pdf" TargetMode="External"/><Relationship Id="rId10" Type="http://schemas.openxmlformats.org/officeDocument/2006/relationships/hyperlink" Target="https://perma.cc/3E6D-VMVX" TargetMode="External"/><Relationship Id="rId4" Type="http://schemas.openxmlformats.org/officeDocument/2006/relationships/hyperlink" Target="https://perma.cc/8Y5X-8AFV" TargetMode="External"/><Relationship Id="rId9" Type="http://schemas.openxmlformats.org/officeDocument/2006/relationships/hyperlink" Target="https://studentprivacy.ed.gov/frequently-asked-question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n.gov/mdhr/intake/consultationinquiryfor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intake.aclu-mn.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sign with white text&#10;&#10;AI-generated content may be incorrect.">
            <a:extLst>
              <a:ext uri="{FF2B5EF4-FFF2-40B4-BE49-F238E27FC236}">
                <a16:creationId xmlns:a16="http://schemas.microsoft.com/office/drawing/2014/main" id="{BF142957-E9F4-B5C3-8241-10924545E611}"/>
              </a:ext>
            </a:extLst>
          </p:cNvPr>
          <p:cNvPicPr>
            <a:picLocks noChangeAspect="1"/>
          </p:cNvPicPr>
          <p:nvPr/>
        </p:nvPicPr>
        <p:blipFill>
          <a:blip r:embed="rId2"/>
          <a:stretch>
            <a:fillRect/>
          </a:stretch>
        </p:blipFill>
        <p:spPr>
          <a:xfrm>
            <a:off x="0" y="6145"/>
            <a:ext cx="12278032" cy="696861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A500E-3595-A53B-A7ED-0A64B25E89E8}"/>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C5E65E1F-803C-8015-527F-4CEFD190DEA4}"/>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40A44D48-60D5-2C5C-8164-D4BE804FE118}"/>
              </a:ext>
            </a:extLst>
          </p:cNvPr>
          <p:cNvSpPr txBox="1"/>
          <p:nvPr/>
        </p:nvSpPr>
        <p:spPr>
          <a:xfrm>
            <a:off x="632890" y="726113"/>
            <a:ext cx="111379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BEST PRACTICES TO PROTECT IMMIGRANT STUDENTS</a:t>
            </a:r>
            <a:endParaRPr lang="en-US" sz="2800"/>
          </a:p>
        </p:txBody>
      </p:sp>
      <p:sp>
        <p:nvSpPr>
          <p:cNvPr id="3" name="TextBox 2">
            <a:extLst>
              <a:ext uri="{FF2B5EF4-FFF2-40B4-BE49-F238E27FC236}">
                <a16:creationId xmlns:a16="http://schemas.microsoft.com/office/drawing/2014/main" id="{3C6260A4-4779-4C48-61A0-F6123FFE74D1}"/>
              </a:ext>
            </a:extLst>
          </p:cNvPr>
          <p:cNvSpPr txBox="1"/>
          <p:nvPr/>
        </p:nvSpPr>
        <p:spPr>
          <a:xfrm>
            <a:off x="634759" y="1946055"/>
            <a:ext cx="5354327"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Review your policies on what information you collect from students and families. If there is no reason to collect it, don’t.</a:t>
            </a:r>
            <a:endParaRPr lang="en-US"/>
          </a:p>
          <a:p>
            <a:pPr marL="342900" indent="-342900">
              <a:buFont typeface="Arial"/>
              <a:buChar char="•"/>
            </a:pPr>
            <a:r>
              <a:rPr lang="en-US" sz="2400">
                <a:latin typeface="Georgia Pro"/>
              </a:rPr>
              <a:t>Educate students and families about their rights—it is okay to talk to students about fears and concerns in an age-appropriate manner. </a:t>
            </a:r>
          </a:p>
          <a:p>
            <a:pPr marL="342900" indent="-342900">
              <a:buFont typeface="Arial"/>
              <a:buChar char="•"/>
            </a:pPr>
            <a:endParaRPr lang="en-US" sz="2400">
              <a:latin typeface="Georgia Pro"/>
            </a:endParaRPr>
          </a:p>
          <a:p>
            <a:pPr marL="342900" indent="-342900">
              <a:buFont typeface="Arial"/>
              <a:buChar char="•"/>
            </a:pPr>
            <a:endParaRPr lang="en-US" sz="2400">
              <a:latin typeface="Georgia Pro"/>
            </a:endParaRPr>
          </a:p>
          <a:p>
            <a:pPr algn="l"/>
            <a:endParaRPr lang="en-US"/>
          </a:p>
        </p:txBody>
      </p:sp>
      <p:sp>
        <p:nvSpPr>
          <p:cNvPr id="5" name="TextBox 4">
            <a:extLst>
              <a:ext uri="{FF2B5EF4-FFF2-40B4-BE49-F238E27FC236}">
                <a16:creationId xmlns:a16="http://schemas.microsoft.com/office/drawing/2014/main" id="{11D8164B-CEE7-8DB4-F3AD-CF73F15F624A}"/>
              </a:ext>
            </a:extLst>
          </p:cNvPr>
          <p:cNvSpPr txBox="1"/>
          <p:nvPr/>
        </p:nvSpPr>
        <p:spPr>
          <a:xfrm>
            <a:off x="6096548" y="1941995"/>
            <a:ext cx="5676005"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Don’t inquire into immigration status when determining residency or age.</a:t>
            </a:r>
            <a:endParaRPr lang="en-US">
              <a:latin typeface="Aptos" panose="020B0004020202020204"/>
            </a:endParaRPr>
          </a:p>
          <a:p>
            <a:pPr marL="342900" indent="-342900">
              <a:buFont typeface="Arial"/>
              <a:buChar char="•"/>
            </a:pPr>
            <a:r>
              <a:rPr lang="en-US" sz="2400">
                <a:latin typeface="Georgia Pro"/>
              </a:rPr>
              <a:t>Don’t require documents for determining residency or age that only people with current immigration status can have (e.g., passport, social security number, etc.).</a:t>
            </a:r>
            <a:endParaRPr lang="en-US">
              <a:latin typeface="Aptos" panose="020B0004020202020204"/>
            </a:endParaRPr>
          </a:p>
          <a:p>
            <a:pPr marL="342900" indent="-342900">
              <a:buFont typeface="Arial"/>
              <a:buChar char="•"/>
            </a:pPr>
            <a:r>
              <a:rPr lang="en-US" sz="2400">
                <a:latin typeface="Georgia Pro"/>
              </a:rPr>
              <a:t>Don’t treat students or families differently based on race, religion, national origin, citizenship, immigration status, etc.</a:t>
            </a:r>
            <a:endParaRPr lang="en-US">
              <a:latin typeface="Aptos" panose="020B0004020202020204"/>
            </a:endParaRPr>
          </a:p>
          <a:p>
            <a:pPr algn="l"/>
            <a:endParaRPr lang="en-US"/>
          </a:p>
        </p:txBody>
      </p:sp>
      <p:sp>
        <p:nvSpPr>
          <p:cNvPr id="6" name="TextBox 5">
            <a:extLst>
              <a:ext uri="{FF2B5EF4-FFF2-40B4-BE49-F238E27FC236}">
                <a16:creationId xmlns:a16="http://schemas.microsoft.com/office/drawing/2014/main" id="{E5D2D739-ADF9-BC1F-C285-6200EB7C4780}"/>
              </a:ext>
            </a:extLst>
          </p:cNvPr>
          <p:cNvSpPr txBox="1"/>
          <p:nvPr/>
        </p:nvSpPr>
        <p:spPr>
          <a:xfrm>
            <a:off x="2808399" y="1480512"/>
            <a:ext cx="10058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tx2">
                    <a:lumMod val="49000"/>
                    <a:lumOff val="51000"/>
                  </a:schemeClr>
                </a:solidFill>
                <a:latin typeface="Georgia Pro"/>
              </a:rPr>
              <a:t>DOs</a:t>
            </a:r>
          </a:p>
        </p:txBody>
      </p:sp>
      <p:sp>
        <p:nvSpPr>
          <p:cNvPr id="7" name="TextBox 6">
            <a:extLst>
              <a:ext uri="{FF2B5EF4-FFF2-40B4-BE49-F238E27FC236}">
                <a16:creationId xmlns:a16="http://schemas.microsoft.com/office/drawing/2014/main" id="{D2CE34C0-6FDE-0B68-30EA-C45BAD995868}"/>
              </a:ext>
            </a:extLst>
          </p:cNvPr>
          <p:cNvSpPr txBox="1"/>
          <p:nvPr/>
        </p:nvSpPr>
        <p:spPr>
          <a:xfrm>
            <a:off x="8159053" y="1483539"/>
            <a:ext cx="15580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tx2">
                    <a:lumMod val="49000"/>
                    <a:lumOff val="51000"/>
                  </a:schemeClr>
                </a:solidFill>
                <a:latin typeface="Georgia Pro"/>
              </a:rPr>
              <a:t>DON'Ts</a:t>
            </a:r>
          </a:p>
        </p:txBody>
      </p:sp>
    </p:spTree>
    <p:extLst>
      <p:ext uri="{BB962C8B-B14F-4D97-AF65-F5344CB8AC3E}">
        <p14:creationId xmlns:p14="http://schemas.microsoft.com/office/powerpoint/2010/main" val="389361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91AED-C03D-3DAD-1916-4D2D958EFBE2}"/>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BCFAB9A3-20DF-723E-5C45-3A4C8F7930B3}"/>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4B5E86B3-DF6E-125C-EA9B-859300123FBC}"/>
              </a:ext>
            </a:extLst>
          </p:cNvPr>
          <p:cNvSpPr txBox="1"/>
          <p:nvPr/>
        </p:nvSpPr>
        <p:spPr>
          <a:xfrm>
            <a:off x="740385" y="766702"/>
            <a:ext cx="10716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Don’t Inquire into Immigration Status when Determining Residency or Age</a:t>
            </a:r>
          </a:p>
        </p:txBody>
      </p:sp>
      <p:sp>
        <p:nvSpPr>
          <p:cNvPr id="3" name="TextBox 2">
            <a:extLst>
              <a:ext uri="{FF2B5EF4-FFF2-40B4-BE49-F238E27FC236}">
                <a16:creationId xmlns:a16="http://schemas.microsoft.com/office/drawing/2014/main" id="{F52CF2F2-4671-C5D0-7E42-B960FBE07786}"/>
              </a:ext>
            </a:extLst>
          </p:cNvPr>
          <p:cNvSpPr txBox="1"/>
          <p:nvPr/>
        </p:nvSpPr>
        <p:spPr>
          <a:xfrm>
            <a:off x="738775" y="2250243"/>
            <a:ext cx="10085136"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Georgia Pro"/>
              </a:rPr>
              <a:t>Enrollment: Proof of Residency</a:t>
            </a:r>
            <a:endParaRPr lang="en-US" sz="2400">
              <a:latin typeface="Georgia Pro"/>
            </a:endParaRPr>
          </a:p>
          <a:p>
            <a:pPr marL="342900" indent="-342900">
              <a:buFont typeface="Arial"/>
              <a:buChar char="•"/>
            </a:pPr>
            <a:r>
              <a:rPr lang="en-US" sz="2400">
                <a:latin typeface="Georgia Pro"/>
              </a:rPr>
              <a:t>In order to ensure that its educational services are enjoyed only by residents of a school district, the district may require students or their parents provide proof of residency within the district. </a:t>
            </a:r>
            <a:r>
              <a:rPr lang="en-US" sz="2400" i="1">
                <a:latin typeface="Georgia Pro"/>
              </a:rPr>
              <a:t>See</a:t>
            </a:r>
            <a:r>
              <a:rPr lang="en-US" sz="2400">
                <a:latin typeface="Georgia Pro"/>
              </a:rPr>
              <a:t> </a:t>
            </a:r>
            <a:r>
              <a:rPr lang="en-US" sz="2400" i="1">
                <a:latin typeface="Georgia Pro"/>
              </a:rPr>
              <a:t>e</a:t>
            </a:r>
            <a:r>
              <a:rPr lang="en-US" sz="2400">
                <a:latin typeface="Georgia Pro"/>
              </a:rPr>
              <a:t>.</a:t>
            </a:r>
            <a:r>
              <a:rPr lang="en-US" sz="2400" i="1">
                <a:latin typeface="Georgia Pro"/>
              </a:rPr>
              <a:t>g</a:t>
            </a:r>
            <a:r>
              <a:rPr lang="en-US" sz="2400">
                <a:latin typeface="Georgia Pro"/>
              </a:rPr>
              <a:t>., </a:t>
            </a:r>
            <a:r>
              <a:rPr lang="en-US" sz="2400" i="1">
                <a:latin typeface="Georgia Pro"/>
              </a:rPr>
              <a:t>Martinex v. Bynum</a:t>
            </a:r>
            <a:r>
              <a:rPr lang="en-US" sz="2400">
                <a:latin typeface="Georgia Pro"/>
              </a:rPr>
              <a:t>, 461 U.S. 321, 328 (1983)</a:t>
            </a:r>
          </a:p>
          <a:p>
            <a:pPr marL="342900" indent="-342900">
              <a:buFont typeface="Arial"/>
              <a:buChar char="•"/>
            </a:pPr>
            <a:r>
              <a:rPr lang="en-US" sz="2400">
                <a:latin typeface="Georgia Pro"/>
              </a:rPr>
              <a:t>However, inquiries into a student’s or parent’s immigration status are </a:t>
            </a:r>
            <a:r>
              <a:rPr lang="en-US" sz="2400" b="1">
                <a:latin typeface="Georgia Pro"/>
              </a:rPr>
              <a:t>not allowed </a:t>
            </a:r>
            <a:r>
              <a:rPr lang="en-US" sz="2400">
                <a:latin typeface="Georgia Pro"/>
              </a:rPr>
              <a:t>because they are not relevant to residency.</a:t>
            </a:r>
            <a:endParaRPr lang="en-US"/>
          </a:p>
          <a:p>
            <a:pPr algn="l"/>
            <a:endParaRPr lang="en-US"/>
          </a:p>
        </p:txBody>
      </p:sp>
    </p:spTree>
    <p:extLst>
      <p:ext uri="{BB962C8B-B14F-4D97-AF65-F5344CB8AC3E}">
        <p14:creationId xmlns:p14="http://schemas.microsoft.com/office/powerpoint/2010/main" val="33242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4F4C7-ACF4-DFEF-5498-FB899111657F}"/>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A84F774F-54EA-CBC1-1DAA-E95A4410FE4C}"/>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529BBC7D-3C04-4DCD-742E-618943E76931}"/>
              </a:ext>
            </a:extLst>
          </p:cNvPr>
          <p:cNvSpPr txBox="1"/>
          <p:nvPr/>
        </p:nvSpPr>
        <p:spPr>
          <a:xfrm>
            <a:off x="632890" y="726113"/>
            <a:ext cx="1113795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a:latin typeface="Georgia Pro"/>
              </a:rPr>
              <a:t>RIGHTS OF MINNESOTA STUDENTS UNDER FEDERAL LAW</a:t>
            </a:r>
            <a:endParaRPr lang="en-US" sz="2700">
              <a:latin typeface="Georgia Pro"/>
            </a:endParaRPr>
          </a:p>
        </p:txBody>
      </p:sp>
      <p:sp>
        <p:nvSpPr>
          <p:cNvPr id="3" name="TextBox 2">
            <a:extLst>
              <a:ext uri="{FF2B5EF4-FFF2-40B4-BE49-F238E27FC236}">
                <a16:creationId xmlns:a16="http://schemas.microsoft.com/office/drawing/2014/main" id="{86774E44-F884-CB7F-A84A-AD3E9BE40131}"/>
              </a:ext>
            </a:extLst>
          </p:cNvPr>
          <p:cNvSpPr txBox="1"/>
          <p:nvPr/>
        </p:nvSpPr>
        <p:spPr>
          <a:xfrm>
            <a:off x="561313" y="1532923"/>
            <a:ext cx="11064735"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Georgia Pro"/>
                <a:cs typeface="Arial"/>
              </a:rPr>
              <a:t>Titles IV and VI </a:t>
            </a:r>
            <a:r>
              <a:rPr lang="en-US" sz="2200">
                <a:latin typeface="Georgia Pro"/>
              </a:rPr>
              <a:t>of the Civil Rights Act of 1964 prohibit discrimination based on race, color, or national origin, among other factors, by public elementary and secondary schools, and other (private) schools and programs that accept federal funding.</a:t>
            </a:r>
          </a:p>
          <a:p>
            <a:pPr marL="342900" indent="-342900">
              <a:buFont typeface="Arial"/>
              <a:buChar char="•"/>
            </a:pPr>
            <a:r>
              <a:rPr lang="en-US" sz="2200">
                <a:latin typeface="Georgia Pro"/>
              </a:rPr>
              <a:t>Title IX prohibits sex discrimination, which courts have recognized to include sex stereotyping, sexual orientation, and gender identity. </a:t>
            </a:r>
            <a:r>
              <a:rPr lang="en-US" sz="2200" i="1">
                <a:latin typeface="Georgia Pro"/>
              </a:rPr>
              <a:t>See</a:t>
            </a:r>
            <a:r>
              <a:rPr lang="en-US" sz="2200">
                <a:latin typeface="Georgia Pro"/>
              </a:rPr>
              <a:t>, </a:t>
            </a:r>
            <a:r>
              <a:rPr lang="en-US" sz="2200" i="1">
                <a:latin typeface="Georgia Pro"/>
              </a:rPr>
              <a:t>e.g.</a:t>
            </a:r>
            <a:r>
              <a:rPr lang="en-US" sz="2200">
                <a:latin typeface="Georgia Pro"/>
              </a:rPr>
              <a:t>, </a:t>
            </a:r>
            <a:r>
              <a:rPr lang="en-US" sz="2200" i="1">
                <a:latin typeface="Georgia Pro"/>
              </a:rPr>
              <a:t>Grimm v. Gloucester </a:t>
            </a:r>
            <a:r>
              <a:rPr lang="en-US" sz="2200" i="1" err="1">
                <a:latin typeface="Georgia Pro"/>
              </a:rPr>
              <a:t>Cty</a:t>
            </a:r>
            <a:r>
              <a:rPr lang="en-US" sz="2200" i="1">
                <a:latin typeface="Georgia Pro"/>
              </a:rPr>
              <a:t>. Sch. Bd.</a:t>
            </a:r>
            <a:r>
              <a:rPr lang="en-US" sz="2200">
                <a:latin typeface="Georgia Pro"/>
              </a:rPr>
              <a:t>, 972 F.3d 586 (4th Cir. 2020); </a:t>
            </a:r>
            <a:r>
              <a:rPr lang="en-US" sz="2200" i="1">
                <a:latin typeface="Georgia Pro"/>
              </a:rPr>
              <a:t>Bostock v.</a:t>
            </a:r>
            <a:r>
              <a:rPr lang="en-US" sz="2200" i="1">
                <a:latin typeface="Georgia Pro"/>
                <a:cs typeface="Times New Roman"/>
              </a:rPr>
              <a:t> </a:t>
            </a:r>
            <a:r>
              <a:rPr lang="en-US" sz="2200" i="1">
                <a:latin typeface="Georgia Pro"/>
                <a:ea typeface="+mn-lt"/>
                <a:cs typeface="+mn-lt"/>
              </a:rPr>
              <a:t>Clayton </a:t>
            </a:r>
            <a:r>
              <a:rPr lang="en-US" sz="2200" i="1" err="1">
                <a:latin typeface="Georgia Pro"/>
                <a:ea typeface="+mn-lt"/>
                <a:cs typeface="+mn-lt"/>
              </a:rPr>
              <a:t>Cty</a:t>
            </a:r>
            <a:r>
              <a:rPr lang="en-US" sz="2200">
                <a:latin typeface="Georgia Pro"/>
                <a:ea typeface="+mn-lt"/>
                <a:cs typeface="+mn-lt"/>
              </a:rPr>
              <a:t>, 590 U.S. 644 (2020) (Title VII). </a:t>
            </a:r>
            <a:endParaRPr lang="en-US" sz="2200">
              <a:latin typeface="Georgia Pro"/>
            </a:endParaRPr>
          </a:p>
          <a:p>
            <a:pPr marL="342900" indent="-342900">
              <a:buFont typeface="Arial"/>
              <a:buChar char="•"/>
            </a:pPr>
            <a:r>
              <a:rPr lang="en-US" sz="2200">
                <a:latin typeface="Georgia Pro"/>
              </a:rPr>
              <a:t>Schools have the common law responsibility to care for children in place of their parents while children are at school. </a:t>
            </a:r>
          </a:p>
          <a:p>
            <a:pPr marL="342900" indent="-342900">
              <a:buFont typeface="Arial"/>
              <a:buChar char="•"/>
            </a:pPr>
            <a:r>
              <a:rPr lang="en-US" sz="2200">
                <a:latin typeface="Georgia Pro"/>
              </a:rPr>
              <a:t>In </a:t>
            </a:r>
            <a:r>
              <a:rPr lang="en-US" sz="2200" i="1">
                <a:latin typeface="Georgia Pro"/>
              </a:rPr>
              <a:t>Plyler v. Doe</a:t>
            </a:r>
            <a:r>
              <a:rPr lang="en-US" sz="2200">
                <a:latin typeface="Georgia Pro"/>
              </a:rPr>
              <a:t>, 457 U.S. 202 (1982), the U.S. Supreme Court held that </a:t>
            </a:r>
            <a:r>
              <a:rPr lang="en-US" sz="2200" b="1">
                <a:latin typeface="Georgia Pro"/>
              </a:rPr>
              <a:t>a state</a:t>
            </a:r>
            <a:r>
              <a:rPr lang="en-US" sz="2200">
                <a:latin typeface="Georgia Pro"/>
              </a:rPr>
              <a:t> </a:t>
            </a:r>
            <a:r>
              <a:rPr lang="en-US" sz="2200" b="1">
                <a:latin typeface="Georgia Pro"/>
              </a:rPr>
              <a:t>may not deny access to public K-12 education to any child</a:t>
            </a:r>
            <a:r>
              <a:rPr lang="en-US" sz="2200">
                <a:latin typeface="Georgia Pro"/>
              </a:rPr>
              <a:t> residing in the state, whether present in the U.S. with or without current immigration status.</a:t>
            </a:r>
          </a:p>
          <a:p>
            <a:pPr marL="342900" indent="-342900">
              <a:buFont typeface="Arial"/>
              <a:buChar char="•"/>
            </a:pPr>
            <a:endParaRPr lang="en-US" sz="2400">
              <a:latin typeface="Georgia Pro"/>
            </a:endParaRPr>
          </a:p>
          <a:p>
            <a:pPr marL="342900" indent="-342900">
              <a:buFont typeface="Arial"/>
              <a:buChar char="•"/>
            </a:pPr>
            <a:endParaRPr lang="en-US" sz="2400">
              <a:latin typeface="Georgia Pro"/>
            </a:endParaRPr>
          </a:p>
          <a:p>
            <a:pPr algn="l"/>
            <a:endParaRPr lang="en-US"/>
          </a:p>
        </p:txBody>
      </p:sp>
    </p:spTree>
    <p:extLst>
      <p:ext uri="{BB962C8B-B14F-4D97-AF65-F5344CB8AC3E}">
        <p14:creationId xmlns:p14="http://schemas.microsoft.com/office/powerpoint/2010/main" val="6992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71149-90AD-A04C-C2FE-4D3B3BB84215}"/>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F6686B8C-ECF2-B8C4-2F75-8E71B115A969}"/>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AFECB877-A17D-A18A-D801-16ECB746125F}"/>
              </a:ext>
            </a:extLst>
          </p:cNvPr>
          <p:cNvSpPr txBox="1"/>
          <p:nvPr/>
        </p:nvSpPr>
        <p:spPr>
          <a:xfrm>
            <a:off x="740385" y="766702"/>
            <a:ext cx="10716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Don’t Inquire into Immigration Status when Determining Residency or Age</a:t>
            </a:r>
          </a:p>
        </p:txBody>
      </p:sp>
      <p:sp>
        <p:nvSpPr>
          <p:cNvPr id="3" name="TextBox 2">
            <a:extLst>
              <a:ext uri="{FF2B5EF4-FFF2-40B4-BE49-F238E27FC236}">
                <a16:creationId xmlns:a16="http://schemas.microsoft.com/office/drawing/2014/main" id="{D9AE181D-2B21-52D2-4522-D31340249127}"/>
              </a:ext>
            </a:extLst>
          </p:cNvPr>
          <p:cNvSpPr txBox="1"/>
          <p:nvPr/>
        </p:nvSpPr>
        <p:spPr>
          <a:xfrm>
            <a:off x="738775" y="2250243"/>
            <a:ext cx="10085136"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Georgia Pro"/>
              </a:rPr>
              <a:t>Enrollment: Proof of Age </a:t>
            </a:r>
            <a:endParaRPr lang="en-US" sz="2400">
              <a:latin typeface="Georgia Pro"/>
            </a:endParaRPr>
          </a:p>
          <a:p>
            <a:pPr marL="342900" indent="-342900">
              <a:buFont typeface="Arial"/>
              <a:buChar char="•"/>
            </a:pPr>
            <a:r>
              <a:rPr lang="en-US" sz="2400">
                <a:latin typeface="Georgia Pro"/>
              </a:rPr>
              <a:t>School districts may require that students show they fall within State-mandated minimum and maximum age requirements and may accept a variety of documents for that purpose. </a:t>
            </a:r>
          </a:p>
          <a:p>
            <a:pPr marL="342900" indent="-342900">
              <a:buFont typeface="Arial"/>
              <a:buChar char="•"/>
            </a:pPr>
            <a:r>
              <a:rPr lang="en-US" sz="2400">
                <a:latin typeface="Georgia Pro"/>
              </a:rPr>
              <a:t>Birth certificates are most common. A school district cannot bar a student from enrolling because her birth certificate indicates a foreign place of birth or the student cannot produce a birth certificate. </a:t>
            </a:r>
            <a:endParaRPr lang="en-US">
              <a:latin typeface="Aptos" panose="020B0004020202020204"/>
            </a:endParaRPr>
          </a:p>
          <a:p>
            <a:pPr marL="342900" indent="-342900">
              <a:buFont typeface="Arial"/>
              <a:buChar char="•"/>
            </a:pPr>
            <a:r>
              <a:rPr lang="en-US" sz="2400">
                <a:latin typeface="Georgia Pro"/>
              </a:rPr>
              <a:t>However, inquiries into a student’s or parent’s immigration status are </a:t>
            </a:r>
            <a:r>
              <a:rPr lang="en-US" sz="2400" b="1">
                <a:latin typeface="Georgia Pro"/>
              </a:rPr>
              <a:t>not allowed </a:t>
            </a:r>
            <a:r>
              <a:rPr lang="en-US" sz="2400">
                <a:latin typeface="Georgia Pro"/>
              </a:rPr>
              <a:t>because they are not relevant to age.</a:t>
            </a:r>
            <a:endParaRPr lang="en-US">
              <a:latin typeface="Aptos" panose="020B0004020202020204"/>
            </a:endParaRPr>
          </a:p>
          <a:p>
            <a:endParaRPr lang="en-US" sz="2400" b="1">
              <a:latin typeface="Georgia Pro"/>
            </a:endParaRPr>
          </a:p>
          <a:p>
            <a:pPr algn="l"/>
            <a:endParaRPr lang="en-US"/>
          </a:p>
        </p:txBody>
      </p:sp>
    </p:spTree>
    <p:extLst>
      <p:ext uri="{BB962C8B-B14F-4D97-AF65-F5344CB8AC3E}">
        <p14:creationId xmlns:p14="http://schemas.microsoft.com/office/powerpoint/2010/main" val="161514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EB718-6BA5-5EB5-365C-745CEB741FC9}"/>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F33793C9-34BD-9BCD-A198-F1D36BFE4D2B}"/>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483395C8-A8AF-FB66-30A0-968E0A239521}"/>
              </a:ext>
            </a:extLst>
          </p:cNvPr>
          <p:cNvSpPr txBox="1"/>
          <p:nvPr/>
        </p:nvSpPr>
        <p:spPr>
          <a:xfrm>
            <a:off x="740385" y="766702"/>
            <a:ext cx="10716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BEST PRACTICES TO PROTECT THE RIGHTS OF IMMIGRANT STUDENTS – FERPA </a:t>
            </a:r>
          </a:p>
        </p:txBody>
      </p:sp>
      <p:sp>
        <p:nvSpPr>
          <p:cNvPr id="3" name="TextBox 2">
            <a:extLst>
              <a:ext uri="{FF2B5EF4-FFF2-40B4-BE49-F238E27FC236}">
                <a16:creationId xmlns:a16="http://schemas.microsoft.com/office/drawing/2014/main" id="{8A8F91A6-F981-CDE8-F2ED-64F758CB6CC0}"/>
              </a:ext>
            </a:extLst>
          </p:cNvPr>
          <p:cNvSpPr txBox="1"/>
          <p:nvPr/>
        </p:nvSpPr>
        <p:spPr>
          <a:xfrm>
            <a:off x="738775" y="1901376"/>
            <a:ext cx="1116846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rPr>
              <a:t>Family Education and Privacy Act of 1974 </a:t>
            </a:r>
          </a:p>
          <a:p>
            <a:endParaRPr lang="en-US">
              <a:latin typeface="Georgia Pro"/>
            </a:endParaRPr>
          </a:p>
          <a:p>
            <a:pPr marL="342900" indent="-342900">
              <a:buFont typeface="Arial"/>
              <a:buChar char="•"/>
            </a:pPr>
            <a:r>
              <a:rPr lang="en-US">
                <a:latin typeface="Georgia Pro"/>
              </a:rPr>
              <a:t>FERPA generally prohibits schools and school districts that receive federal funds from releasing personal information contained in a student’s education records without the written consent of the parent or adult (18+) student.</a:t>
            </a:r>
          </a:p>
          <a:p>
            <a:pPr marL="800100" lvl="1" indent="-342900">
              <a:buFont typeface="Courier New"/>
              <a:buChar char="o"/>
            </a:pPr>
            <a:r>
              <a:rPr lang="en-US">
                <a:latin typeface="Georgia Pro"/>
              </a:rPr>
              <a:t>This also includes most private schools.</a:t>
            </a:r>
          </a:p>
          <a:p>
            <a:pPr marL="800100" lvl="1" indent="-342900">
              <a:buFont typeface="Courier New"/>
              <a:buChar char="o"/>
            </a:pPr>
            <a:r>
              <a:rPr lang="en-US">
                <a:latin typeface="Georgia Pro"/>
              </a:rPr>
              <a:t>"Personal information" does not include directory information, such as name and address.</a:t>
            </a:r>
          </a:p>
          <a:p>
            <a:pPr marL="342900" indent="-342900">
              <a:buFont typeface="Arial"/>
              <a:buChar char="•"/>
            </a:pPr>
            <a:r>
              <a:rPr lang="en-US" b="1">
                <a:latin typeface="Georgia Pro"/>
              </a:rPr>
              <a:t>However, releasing directory information for purposes of immigration enforcement would be in violation of Plyler v. Doe and other laws</a:t>
            </a:r>
            <a:r>
              <a:rPr lang="en-US">
                <a:latin typeface="Georgia Pro"/>
              </a:rPr>
              <a:t>.</a:t>
            </a:r>
          </a:p>
          <a:p>
            <a:pPr marL="342900" indent="-342900">
              <a:buFont typeface="Arial"/>
              <a:buChar char="•"/>
            </a:pPr>
            <a:r>
              <a:rPr lang="en-US">
                <a:latin typeface="Georgia Pro"/>
              </a:rPr>
              <a:t>FERPA requires schools and school districts to maintain a record, </a:t>
            </a:r>
            <a:r>
              <a:rPr lang="en-US" err="1">
                <a:latin typeface="Georgia Pro"/>
              </a:rPr>
              <a:t>wFERPA</a:t>
            </a:r>
            <a:r>
              <a:rPr lang="en-US">
                <a:latin typeface="Georgia Pro"/>
              </a:rPr>
              <a:t> also requires schools and school districts to maintain a record, within the student's record, of all individuals, agencies, and organizations that have requested the student's personal information.</a:t>
            </a:r>
          </a:p>
          <a:p>
            <a:pPr marL="342900" indent="-342900">
              <a:buFont typeface="Arial"/>
              <a:buChar char="•"/>
            </a:pPr>
            <a:r>
              <a:rPr lang="en-US">
                <a:latin typeface="Georgia Pro"/>
              </a:rPr>
              <a:t>FERPA has several exceptions – 2 are very important when it comes to law enforcement, including ICE.</a:t>
            </a:r>
            <a:endParaRPr lang="en-US">
              <a:latin typeface="Georgia Pro"/>
              <a:cs typeface="Courier New"/>
            </a:endParaRPr>
          </a:p>
          <a:p>
            <a:pPr marL="800100" lvl="1" indent="-342900">
              <a:buFont typeface="Courier New"/>
              <a:buChar char="o"/>
            </a:pPr>
            <a:r>
              <a:rPr lang="en-US">
                <a:latin typeface="Georgia Pro"/>
                <a:cs typeface="Courier New"/>
              </a:rPr>
              <a:t>Exception</a:t>
            </a:r>
            <a:r>
              <a:rPr lang="en-US">
                <a:latin typeface="Georgia Pro"/>
              </a:rPr>
              <a:t> for a subpoena.</a:t>
            </a:r>
          </a:p>
          <a:p>
            <a:pPr marL="800100" lvl="1" indent="-342900">
              <a:buFont typeface="Courier New"/>
              <a:buChar char="o"/>
            </a:pPr>
            <a:r>
              <a:rPr lang="en-US">
                <a:latin typeface="Georgia Pro"/>
              </a:rPr>
              <a:t>Exception for "school officials."</a:t>
            </a: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254032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BEB7A-45D9-D55E-E920-D55A2A8274F8}"/>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DD4B5747-B6AA-C30E-C6BD-3A458B644EE0}"/>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DB1003B1-2109-C613-5298-CDDC9579402A}"/>
              </a:ext>
            </a:extLst>
          </p:cNvPr>
          <p:cNvSpPr txBox="1"/>
          <p:nvPr/>
        </p:nvSpPr>
        <p:spPr>
          <a:xfrm>
            <a:off x="581359" y="766702"/>
            <a:ext cx="1087576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FERPA "DIRECTORY INFORMATION" CONSIDERATIONS</a:t>
            </a:r>
          </a:p>
        </p:txBody>
      </p:sp>
      <p:sp>
        <p:nvSpPr>
          <p:cNvPr id="3" name="TextBox 2">
            <a:extLst>
              <a:ext uri="{FF2B5EF4-FFF2-40B4-BE49-F238E27FC236}">
                <a16:creationId xmlns:a16="http://schemas.microsoft.com/office/drawing/2014/main" id="{D6308141-EA08-CF22-CEEE-9566E1CDFCE2}"/>
              </a:ext>
            </a:extLst>
          </p:cNvPr>
          <p:cNvSpPr txBox="1"/>
          <p:nvPr/>
        </p:nvSpPr>
        <p:spPr>
          <a:xfrm>
            <a:off x="738775" y="1717762"/>
            <a:ext cx="11168461"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Georgia Pro"/>
              </a:rPr>
              <a:t>Directory information might include name, address, telephone number, date of birth, place of birth, etc.</a:t>
            </a:r>
          </a:p>
          <a:p>
            <a:pPr marL="285750" indent="-285750">
              <a:buFont typeface="Arial"/>
              <a:buChar char="•"/>
            </a:pPr>
            <a:r>
              <a:rPr lang="en-US" sz="2000">
                <a:latin typeface="Georgia Pro"/>
              </a:rPr>
              <a:t>FERPA allows disclosure of directory information without consent, but only if it gives annual public notice of the types of information which it has designated as "directory information," the parent's or eligible student's right to restrict the disclosure of such information (opt-out), and the period of time within which a parent or eligible student has to notify the school in writing that he or she does not want any or all of those types of information designated as "directory information." Nothing requires disclosure.</a:t>
            </a:r>
            <a:endParaRPr lang="en-US" sz="2000">
              <a:latin typeface="Georgia Pro"/>
              <a:cs typeface="Courier New"/>
            </a:endParaRPr>
          </a:p>
          <a:p>
            <a:pPr marL="742950" lvl="1" indent="-285750">
              <a:buFont typeface="Courier New"/>
              <a:buChar char="o"/>
            </a:pPr>
            <a:r>
              <a:rPr lang="en-US" sz="2000">
                <a:latin typeface="Georgia Pro"/>
                <a:cs typeface="Courier New"/>
              </a:rPr>
              <a:t>However</a:t>
            </a:r>
            <a:r>
              <a:rPr lang="en-US" sz="2000">
                <a:latin typeface="Georgia Pro"/>
              </a:rPr>
              <a:t>, if a school or school district is asked to release directory information for purposes of immigration enforcement, a school cannot release it, as doing so would conflict with </a:t>
            </a:r>
            <a:r>
              <a:rPr lang="en-US" sz="2000" i="1">
                <a:latin typeface="Georgia Pro"/>
              </a:rPr>
              <a:t>Plyler v. Doe</a:t>
            </a:r>
            <a:r>
              <a:rPr lang="en-US" sz="2000">
                <a:latin typeface="Georgia Pro"/>
              </a:rPr>
              <a:t> and other laws.</a:t>
            </a:r>
            <a:endParaRPr lang="en-US" sz="2000">
              <a:latin typeface="Aptos" panose="020B0004020202020204"/>
            </a:endParaRPr>
          </a:p>
          <a:p>
            <a:pPr marL="285750" indent="-285750">
              <a:buFont typeface="Arial"/>
              <a:buChar char="•"/>
            </a:pPr>
            <a:r>
              <a:rPr lang="en-US" sz="2000">
                <a:latin typeface="Georgia Pro"/>
              </a:rPr>
              <a:t>Nonetheless, schools and school districts should create policies that </a:t>
            </a:r>
            <a:r>
              <a:rPr lang="en-US" sz="2000">
                <a:latin typeface="Georgia Pro"/>
                <a:cs typeface="Courier New"/>
              </a:rPr>
              <a:t>limit what</a:t>
            </a:r>
            <a:r>
              <a:rPr lang="en-US" sz="2000">
                <a:latin typeface="Georgia Pro"/>
              </a:rPr>
              <a:t> information is considered directory information.</a:t>
            </a:r>
            <a:endParaRPr lang="en-US" sz="2000">
              <a:latin typeface="Aptos" panose="020B0004020202020204"/>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4774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F0250-94B9-6261-399D-F3EA25F5C691}"/>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9BE80FA6-F1FB-266C-D1B3-1A6FFCB8647E}"/>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740FC05B-90AC-BDED-D428-5444A4625EB6}"/>
              </a:ext>
            </a:extLst>
          </p:cNvPr>
          <p:cNvSpPr txBox="1"/>
          <p:nvPr/>
        </p:nvSpPr>
        <p:spPr>
          <a:xfrm>
            <a:off x="740385" y="766702"/>
            <a:ext cx="10716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FERPA COURT ORDER/SUBPOENA EXCEPTION</a:t>
            </a:r>
            <a:endParaRPr lang="en-US"/>
          </a:p>
        </p:txBody>
      </p:sp>
      <p:sp>
        <p:nvSpPr>
          <p:cNvPr id="3" name="TextBox 2">
            <a:extLst>
              <a:ext uri="{FF2B5EF4-FFF2-40B4-BE49-F238E27FC236}">
                <a16:creationId xmlns:a16="http://schemas.microsoft.com/office/drawing/2014/main" id="{8E66EB96-0D4E-DE51-4AFF-94E6A8EEC289}"/>
              </a:ext>
            </a:extLst>
          </p:cNvPr>
          <p:cNvSpPr txBox="1"/>
          <p:nvPr/>
        </p:nvSpPr>
        <p:spPr>
          <a:xfrm>
            <a:off x="738775" y="1717762"/>
            <a:ext cx="11168461"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latin typeface="Georgia Pro"/>
              </a:rPr>
              <a:t>FERPA allows a law enforcement officer to obtain personal information from a school </a:t>
            </a:r>
            <a:r>
              <a:rPr lang="en-US" sz="2000" b="1">
                <a:latin typeface="Georgia Pro"/>
              </a:rPr>
              <a:t>if</a:t>
            </a:r>
            <a:r>
              <a:rPr lang="en-US" sz="2000">
                <a:latin typeface="Georgia Pro"/>
              </a:rPr>
              <a:t> they have a valid court order or judicial subpoena.</a:t>
            </a:r>
            <a:endParaRPr lang="en-US" sz="2000">
              <a:latin typeface="Georgia Pro"/>
              <a:cs typeface="Courier New"/>
            </a:endParaRPr>
          </a:p>
          <a:p>
            <a:pPr marL="800100" lvl="1" indent="-342900">
              <a:buFont typeface="Courier New"/>
              <a:buChar char="o"/>
            </a:pPr>
            <a:r>
              <a:rPr lang="en-US" sz="2000">
                <a:latin typeface="Georgia Pro"/>
                <a:cs typeface="Courier New"/>
              </a:rPr>
              <a:t>If</a:t>
            </a:r>
            <a:r>
              <a:rPr lang="en-US" sz="2000">
                <a:latin typeface="Georgia Pro"/>
              </a:rPr>
              <a:t> a law enforcement officer presents you with a court order or a subpoena, you should alert the Superintendent and the school district's attorney before taking any actions.</a:t>
            </a:r>
          </a:p>
          <a:p>
            <a:pPr marL="1257300" lvl="2" indent="-342900">
              <a:buFont typeface="Wingdings"/>
              <a:buChar char="§"/>
            </a:pPr>
            <a:r>
              <a:rPr lang="en-US" sz="2000">
                <a:latin typeface="Georgia Pro"/>
              </a:rPr>
              <a:t>Superintendents, make sure you speak with the school district's attorney to make sure that the court order or subpoena is valid. The attorney may also be able to quash (determine invalid and unenforceable) a seemingly valid subpoena.</a:t>
            </a:r>
          </a:p>
          <a:p>
            <a:pPr marL="1257300" lvl="2" indent="-342900">
              <a:buFont typeface="Wingdings"/>
              <a:buChar char="§"/>
            </a:pPr>
            <a:r>
              <a:rPr lang="en-US" sz="2000">
                <a:latin typeface="Georgia Pro"/>
              </a:rPr>
              <a:t>School district attorneys, you are required to make a "reasonable effort to notify the parent... of the subpoena in </a:t>
            </a:r>
            <a:r>
              <a:rPr lang="en-US" sz="2000">
                <a:latin typeface="Georgia Pro"/>
                <a:cs typeface="Courier New"/>
              </a:rPr>
              <a:t>advance </a:t>
            </a:r>
            <a:r>
              <a:rPr lang="en-US" sz="2000">
                <a:latin typeface="Georgia Pro"/>
              </a:rPr>
              <a:t>of compliance."</a:t>
            </a:r>
          </a:p>
          <a:p>
            <a:pPr marL="1257300" lvl="2" indent="-342900">
              <a:buFont typeface="Wingdings"/>
              <a:buChar char="§"/>
            </a:pPr>
            <a:r>
              <a:rPr lang="en-US" sz="2000">
                <a:latin typeface="Georgia Pro"/>
              </a:rPr>
              <a:t>Note: An "ICE subpoena" is </a:t>
            </a:r>
            <a:r>
              <a:rPr lang="en-US" sz="2000" b="1">
                <a:latin typeface="Georgia Pro"/>
              </a:rPr>
              <a:t>not</a:t>
            </a:r>
            <a:r>
              <a:rPr lang="en-US" sz="2000">
                <a:latin typeface="Georgia Pro"/>
              </a:rPr>
              <a:t> a valid judicial subpoena. Schools may not honor them.</a:t>
            </a:r>
          </a:p>
          <a:p>
            <a:pPr marL="342900" indent="-342900">
              <a:buFont typeface="Arial"/>
              <a:buChar char="•"/>
            </a:pPr>
            <a:r>
              <a:rPr lang="en-US" sz="2000">
                <a:latin typeface="Georgia Pro"/>
              </a:rPr>
              <a:t>If you must give out personal information due to this exception, you must also alert the affected family unless the subpoena explicitly states that </a:t>
            </a:r>
            <a:r>
              <a:rPr lang="en-US" sz="2000">
                <a:latin typeface="Georgia Pro"/>
                <a:cs typeface="Courier New"/>
              </a:rPr>
              <a:t>you may not.</a:t>
            </a:r>
          </a:p>
          <a:p>
            <a:pPr marL="342900" indent="-342900">
              <a:buFont typeface="Arial"/>
              <a:buChar char="•"/>
            </a:pPr>
            <a:r>
              <a:rPr lang="en-US" sz="2000">
                <a:latin typeface="Georgia Pro"/>
                <a:cs typeface="Courier New"/>
              </a:rPr>
              <a:t>You may not release </a:t>
            </a:r>
            <a:r>
              <a:rPr lang="en-US" sz="2000">
                <a:latin typeface="Georgia Pro"/>
              </a:rPr>
              <a:t>personal information if the subpoena is invalid.</a:t>
            </a: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381624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AD1B6-6A4F-99BB-2AB6-4681F329F308}"/>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A7053C28-2EAA-72F7-8C48-30159781A94A}"/>
              </a:ext>
            </a:extLst>
          </p:cNvPr>
          <p:cNvPicPr>
            <a:picLocks noGrp="1" noChangeAspect="1"/>
          </p:cNvPicPr>
          <p:nvPr>
            <p:ph idx="1"/>
          </p:nvPr>
        </p:nvPicPr>
        <p:blipFill>
          <a:blip r:embed="rId2"/>
          <a:stretch>
            <a:fillRect/>
          </a:stretch>
        </p:blipFill>
        <p:spPr>
          <a:xfrm>
            <a:off x="17721" y="794"/>
            <a:ext cx="12191999" cy="6853409"/>
          </a:xfrm>
        </p:spPr>
      </p:pic>
      <p:pic>
        <p:nvPicPr>
          <p:cNvPr id="2" name="Picture 1">
            <a:extLst>
              <a:ext uri="{FF2B5EF4-FFF2-40B4-BE49-F238E27FC236}">
                <a16:creationId xmlns:a16="http://schemas.microsoft.com/office/drawing/2014/main" id="{0D156BB9-394F-5F6B-EBBC-ACE7CF8D3707}"/>
              </a:ext>
            </a:extLst>
          </p:cNvPr>
          <p:cNvPicPr>
            <a:picLocks noChangeAspect="1"/>
          </p:cNvPicPr>
          <p:nvPr/>
        </p:nvPicPr>
        <p:blipFill>
          <a:blip r:embed="rId3"/>
          <a:stretch>
            <a:fillRect/>
          </a:stretch>
        </p:blipFill>
        <p:spPr>
          <a:xfrm>
            <a:off x="6446814" y="183613"/>
            <a:ext cx="5238300" cy="6490772"/>
          </a:xfrm>
          <a:prstGeom prst="rect">
            <a:avLst/>
          </a:prstGeom>
        </p:spPr>
      </p:pic>
      <p:sp>
        <p:nvSpPr>
          <p:cNvPr id="3" name="TextBox 2">
            <a:extLst>
              <a:ext uri="{FF2B5EF4-FFF2-40B4-BE49-F238E27FC236}">
                <a16:creationId xmlns:a16="http://schemas.microsoft.com/office/drawing/2014/main" id="{558C1AE8-81BC-B259-C789-03AA423CF12B}"/>
              </a:ext>
            </a:extLst>
          </p:cNvPr>
          <p:cNvSpPr txBox="1"/>
          <p:nvPr/>
        </p:nvSpPr>
        <p:spPr>
          <a:xfrm>
            <a:off x="638655" y="643487"/>
            <a:ext cx="51655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Georgia Pro"/>
              </a:rPr>
              <a:t>EXAMPLE OF A VALID SUBPOENA</a:t>
            </a:r>
          </a:p>
        </p:txBody>
      </p:sp>
      <p:sp>
        <p:nvSpPr>
          <p:cNvPr id="5" name="TextBox 4">
            <a:extLst>
              <a:ext uri="{FF2B5EF4-FFF2-40B4-BE49-F238E27FC236}">
                <a16:creationId xmlns:a16="http://schemas.microsoft.com/office/drawing/2014/main" id="{D64B1804-8FE7-D66A-B7B3-E4706A1B6F72}"/>
              </a:ext>
            </a:extLst>
          </p:cNvPr>
          <p:cNvSpPr txBox="1"/>
          <p:nvPr/>
        </p:nvSpPr>
        <p:spPr>
          <a:xfrm>
            <a:off x="609599" y="1764631"/>
            <a:ext cx="550778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A valid judicial subpoena requires:</a:t>
            </a:r>
            <a:endParaRPr lang="en-US">
              <a:latin typeface="Aptos" panose="020B0004020202020204"/>
              <a:ea typeface="+mn-lt"/>
              <a:cs typeface="+mn-lt"/>
            </a:endParaRPr>
          </a:p>
          <a:p>
            <a:pPr marL="800100" lvl="1" indent="-342900">
              <a:buFont typeface="Courier New"/>
              <a:buChar char="o"/>
            </a:pPr>
            <a:r>
              <a:rPr lang="en-US" sz="2400">
                <a:latin typeface="Georgia Pro"/>
                <a:ea typeface="+mn-lt"/>
                <a:cs typeface="+mn-lt"/>
              </a:rPr>
              <a:t>Judge</a:t>
            </a:r>
            <a:r>
              <a:rPr lang="en-US" sz="2400">
                <a:latin typeface="Georgia Pro"/>
              </a:rPr>
              <a:t> or Federal Court clerk's signature.</a:t>
            </a:r>
            <a:endParaRPr lang="en-US">
              <a:latin typeface="Aptos" panose="020B0004020202020204"/>
            </a:endParaRPr>
          </a:p>
          <a:p>
            <a:pPr marL="800100" lvl="1" indent="-342900">
              <a:buFont typeface="Courier New"/>
              <a:buChar char="o"/>
            </a:pPr>
            <a:r>
              <a:rPr lang="en-US" sz="2400">
                <a:latin typeface="Georgia Pro"/>
              </a:rPr>
              <a:t>The target of the subpoena (in this case FERPA information).</a:t>
            </a:r>
            <a:endParaRPr lang="en-US">
              <a:latin typeface="Aptos" panose="020B0004020202020204"/>
            </a:endParaRPr>
          </a:p>
          <a:p>
            <a:pPr marL="800100" lvl="1" indent="-342900">
              <a:buFont typeface="Courier New"/>
              <a:buChar char="o"/>
            </a:pPr>
            <a:r>
              <a:rPr lang="en-US" sz="2400">
                <a:latin typeface="Georgia Pro"/>
              </a:rPr>
              <a:t>The address of the target of the subpoena (the school).</a:t>
            </a:r>
            <a:endParaRPr lang="en-US">
              <a:latin typeface="Aptos" panose="020B0004020202020204"/>
            </a:endParaRPr>
          </a:p>
          <a:p>
            <a:pPr marL="342900" indent="-342900">
              <a:buFont typeface="Arial"/>
              <a:buChar char="•"/>
            </a:pPr>
            <a:r>
              <a:rPr lang="en-US" sz="2400">
                <a:latin typeface="Georgia Pro"/>
              </a:rPr>
              <a:t>Administrative subpoenas are </a:t>
            </a:r>
            <a:r>
              <a:rPr lang="en-US" sz="2400" b="1">
                <a:latin typeface="Georgia Pro"/>
              </a:rPr>
              <a:t>not</a:t>
            </a:r>
            <a:r>
              <a:rPr lang="en-US" sz="2400">
                <a:latin typeface="Georgia Pro"/>
              </a:rPr>
              <a:t> valid judicial warrants. (e.g., "Immigration Enforcement subpoena").</a:t>
            </a:r>
            <a:endParaRPr lang="en-US">
              <a:latin typeface="Aptos" panose="020B0004020202020204"/>
            </a:endParaRPr>
          </a:p>
          <a:p>
            <a:pPr algn="l"/>
            <a:endParaRPr lang="en-US"/>
          </a:p>
        </p:txBody>
      </p:sp>
      <p:pic>
        <p:nvPicPr>
          <p:cNvPr id="6" name="Picture 5" descr="A red arrow pointing to the right&#10;&#10;AI-generated content may be incorrect.">
            <a:extLst>
              <a:ext uri="{FF2B5EF4-FFF2-40B4-BE49-F238E27FC236}">
                <a16:creationId xmlns:a16="http://schemas.microsoft.com/office/drawing/2014/main" id="{88F958D8-1752-F19F-164E-048F1523478B}"/>
              </a:ext>
            </a:extLst>
          </p:cNvPr>
          <p:cNvPicPr>
            <a:picLocks noChangeAspect="1"/>
          </p:cNvPicPr>
          <p:nvPr/>
        </p:nvPicPr>
        <p:blipFill>
          <a:blip r:embed="rId4"/>
          <a:stretch>
            <a:fillRect/>
          </a:stretch>
        </p:blipFill>
        <p:spPr>
          <a:xfrm>
            <a:off x="5905385" y="2972201"/>
            <a:ext cx="895350" cy="638175"/>
          </a:xfrm>
          <a:prstGeom prst="rect">
            <a:avLst/>
          </a:prstGeom>
        </p:spPr>
      </p:pic>
      <p:pic>
        <p:nvPicPr>
          <p:cNvPr id="7" name="Picture 6" descr="A red arrow pointing down&#10;&#10;AI-generated content may be incorrect.">
            <a:extLst>
              <a:ext uri="{FF2B5EF4-FFF2-40B4-BE49-F238E27FC236}">
                <a16:creationId xmlns:a16="http://schemas.microsoft.com/office/drawing/2014/main" id="{6F6BAFEF-0C9A-09D2-7D49-022CD8055AB5}"/>
              </a:ext>
            </a:extLst>
          </p:cNvPr>
          <p:cNvPicPr>
            <a:picLocks noChangeAspect="1"/>
          </p:cNvPicPr>
          <p:nvPr/>
        </p:nvPicPr>
        <p:blipFill>
          <a:blip r:embed="rId5"/>
          <a:stretch>
            <a:fillRect/>
          </a:stretch>
        </p:blipFill>
        <p:spPr>
          <a:xfrm>
            <a:off x="7333906" y="1956871"/>
            <a:ext cx="590550" cy="685800"/>
          </a:xfrm>
          <a:prstGeom prst="rect">
            <a:avLst/>
          </a:prstGeom>
        </p:spPr>
      </p:pic>
      <p:pic>
        <p:nvPicPr>
          <p:cNvPr id="8" name="Picture 7" descr="A red arrow pointing down&#10;&#10;AI-generated content may be incorrect.">
            <a:extLst>
              <a:ext uri="{FF2B5EF4-FFF2-40B4-BE49-F238E27FC236}">
                <a16:creationId xmlns:a16="http://schemas.microsoft.com/office/drawing/2014/main" id="{7B390E3A-AC9A-E81D-2EF0-24DAC73AFADB}"/>
              </a:ext>
            </a:extLst>
          </p:cNvPr>
          <p:cNvPicPr>
            <a:picLocks noChangeAspect="1"/>
          </p:cNvPicPr>
          <p:nvPr/>
        </p:nvPicPr>
        <p:blipFill>
          <a:blip r:embed="rId5"/>
          <a:stretch>
            <a:fillRect/>
          </a:stretch>
        </p:blipFill>
        <p:spPr>
          <a:xfrm>
            <a:off x="8775279" y="4490751"/>
            <a:ext cx="590550" cy="685800"/>
          </a:xfrm>
          <a:prstGeom prst="rect">
            <a:avLst/>
          </a:prstGeom>
        </p:spPr>
      </p:pic>
    </p:spTree>
    <p:extLst>
      <p:ext uri="{BB962C8B-B14F-4D97-AF65-F5344CB8AC3E}">
        <p14:creationId xmlns:p14="http://schemas.microsoft.com/office/powerpoint/2010/main" val="2190338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3EE4D-1DEC-F997-6EE2-48CDA62697A3}"/>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68299B83-6D20-664D-9219-A56AC45BBCDA}"/>
              </a:ext>
            </a:extLst>
          </p:cNvPr>
          <p:cNvPicPr>
            <a:picLocks noGrp="1" noChangeAspect="1"/>
          </p:cNvPicPr>
          <p:nvPr>
            <p:ph idx="1"/>
          </p:nvPr>
        </p:nvPicPr>
        <p:blipFill>
          <a:blip r:embed="rId2"/>
          <a:stretch>
            <a:fillRect/>
          </a:stretch>
        </p:blipFill>
        <p:spPr>
          <a:xfrm>
            <a:off x="0" y="794"/>
            <a:ext cx="12191999" cy="6853409"/>
          </a:xfrm>
        </p:spPr>
      </p:pic>
      <p:pic>
        <p:nvPicPr>
          <p:cNvPr id="2" name="Picture 1" descr="A close-up of a form&#10;&#10;AI-generated content may be incorrect.">
            <a:extLst>
              <a:ext uri="{FF2B5EF4-FFF2-40B4-BE49-F238E27FC236}">
                <a16:creationId xmlns:a16="http://schemas.microsoft.com/office/drawing/2014/main" id="{AC600A97-C129-692B-0E58-B199D8D52E42}"/>
              </a:ext>
            </a:extLst>
          </p:cNvPr>
          <p:cNvPicPr>
            <a:picLocks noChangeAspect="1"/>
          </p:cNvPicPr>
          <p:nvPr/>
        </p:nvPicPr>
        <p:blipFill>
          <a:blip r:embed="rId3"/>
          <a:stretch>
            <a:fillRect/>
          </a:stretch>
        </p:blipFill>
        <p:spPr>
          <a:xfrm>
            <a:off x="-2" y="-1"/>
            <a:ext cx="12192001" cy="6858000"/>
          </a:xfrm>
          <a:prstGeom prst="rect">
            <a:avLst/>
          </a:prstGeom>
        </p:spPr>
      </p:pic>
    </p:spTree>
    <p:extLst>
      <p:ext uri="{BB962C8B-B14F-4D97-AF65-F5344CB8AC3E}">
        <p14:creationId xmlns:p14="http://schemas.microsoft.com/office/powerpoint/2010/main" val="426590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C1EA8-6709-5EC9-CE04-EA02B1F0F55F}"/>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C7556E0D-82B0-A520-E854-01F6EB1FFE6E}"/>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DE3C26AE-4A75-0637-8FB9-78BE362560FA}"/>
              </a:ext>
            </a:extLst>
          </p:cNvPr>
          <p:cNvSpPr txBox="1"/>
          <p:nvPr/>
        </p:nvSpPr>
        <p:spPr>
          <a:xfrm>
            <a:off x="740385" y="766702"/>
            <a:ext cx="10716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FERPA "SCHOOL OFFICIALS" EXCEPTION</a:t>
            </a:r>
          </a:p>
        </p:txBody>
      </p:sp>
      <p:sp>
        <p:nvSpPr>
          <p:cNvPr id="3" name="TextBox 2">
            <a:extLst>
              <a:ext uri="{FF2B5EF4-FFF2-40B4-BE49-F238E27FC236}">
                <a16:creationId xmlns:a16="http://schemas.microsoft.com/office/drawing/2014/main" id="{F5C548F3-B85A-0457-7025-88C348B24A1A}"/>
              </a:ext>
            </a:extLst>
          </p:cNvPr>
          <p:cNvSpPr txBox="1"/>
          <p:nvPr/>
        </p:nvSpPr>
        <p:spPr>
          <a:xfrm>
            <a:off x="738775" y="1717762"/>
            <a:ext cx="11168461"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Georgia Pro"/>
              </a:rPr>
              <a:t>FERPA allows "school officials" and outside entities performing an "institutional service or function" to obtain personal information from a student's file.</a:t>
            </a:r>
          </a:p>
          <a:p>
            <a:pPr marL="800100" lvl="1" indent="-342900">
              <a:buFont typeface="Courier New"/>
              <a:buChar char="o"/>
            </a:pPr>
            <a:r>
              <a:rPr lang="en-US" sz="2200">
                <a:latin typeface="Georgia Pro"/>
                <a:cs typeface="Courier New"/>
              </a:rPr>
              <a:t>This</a:t>
            </a:r>
            <a:r>
              <a:rPr lang="en-US" sz="2200">
                <a:latin typeface="Georgia Pro"/>
              </a:rPr>
              <a:t> exception requires: (1) the school official is under direct control of the school at all times; (2) limiting access as needed to fulfill a “legitimate educational interest”; and (3) limiting use and redisclosure to original purpose.</a:t>
            </a:r>
            <a:endParaRPr lang="en-US" sz="2200">
              <a:latin typeface="Georgia Pro"/>
              <a:cs typeface="Courier New"/>
            </a:endParaRPr>
          </a:p>
          <a:p>
            <a:pPr marL="342900" indent="-342900">
              <a:buFont typeface="Arial"/>
              <a:buChar char="•"/>
            </a:pPr>
            <a:r>
              <a:rPr lang="en-US" sz="2200">
                <a:latin typeface="Georgia Pro"/>
                <a:cs typeface="Courier New"/>
              </a:rPr>
              <a:t>It is possible that </a:t>
            </a:r>
            <a:r>
              <a:rPr lang="en-US" sz="2200">
                <a:latin typeface="Georgia Pro"/>
              </a:rPr>
              <a:t>a school might invoke this exception for police officers performing some "institutional service or function" for the school. If that is the case, the info cannot be redisclosed (or shared) to law enforcement for a law enforcement investigation.</a:t>
            </a:r>
          </a:p>
          <a:p>
            <a:pPr marL="342900" indent="-342900">
              <a:buFont typeface="Arial"/>
              <a:buChar char="•"/>
            </a:pPr>
            <a:r>
              <a:rPr lang="en-US" sz="2200">
                <a:latin typeface="Georgia Pro"/>
              </a:rPr>
              <a:t>Remember, administrators' responsibilities extend to overseeing the activities of all persons working</a:t>
            </a:r>
            <a:r>
              <a:rPr lang="en-US" sz="2200">
                <a:latin typeface="Georgia Pro"/>
                <a:cs typeface="Courier New"/>
              </a:rPr>
              <a:t> in </a:t>
            </a:r>
            <a:r>
              <a:rPr lang="en-US" sz="2200">
                <a:latin typeface="Georgia Pro"/>
              </a:rPr>
              <a:t>a school and directly with students and parents.</a:t>
            </a:r>
            <a:endParaRPr lang="en-US" sz="2200"/>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62779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F906DCDB-BE48-60E5-5071-0356E44D8A70}"/>
              </a:ext>
            </a:extLst>
          </p:cNvPr>
          <p:cNvPicPr>
            <a:picLocks noGrp="1" noChangeAspect="1"/>
          </p:cNvPicPr>
          <p:nvPr>
            <p:ph idx="1"/>
          </p:nvPr>
        </p:nvPicPr>
        <p:blipFill>
          <a:blip r:embed="rId2"/>
          <a:stretch>
            <a:fillRect/>
          </a:stretch>
        </p:blipFill>
        <p:spPr>
          <a:xfrm>
            <a:off x="-35169" y="794"/>
            <a:ext cx="12274060" cy="6934199"/>
          </a:xfrm>
        </p:spPr>
      </p:pic>
      <p:sp>
        <p:nvSpPr>
          <p:cNvPr id="5" name="TextBox 4">
            <a:extLst>
              <a:ext uri="{FF2B5EF4-FFF2-40B4-BE49-F238E27FC236}">
                <a16:creationId xmlns:a16="http://schemas.microsoft.com/office/drawing/2014/main" id="{500670C8-1759-7C81-3ED3-006C9A566CF5}"/>
              </a:ext>
            </a:extLst>
          </p:cNvPr>
          <p:cNvSpPr txBox="1"/>
          <p:nvPr/>
        </p:nvSpPr>
        <p:spPr>
          <a:xfrm>
            <a:off x="1268765" y="2499277"/>
            <a:ext cx="963986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kern="1200">
                <a:latin typeface="Georgia Pro"/>
              </a:rPr>
              <a:t>This presentation is for informational purposes only and is not intended as legal advice or an offer of legal representation. </a:t>
            </a:r>
            <a:endParaRPr lang="en-US">
              <a:latin typeface="Georgia Pro"/>
            </a:endParaRPr>
          </a:p>
        </p:txBody>
      </p:sp>
    </p:spTree>
    <p:extLst>
      <p:ext uri="{BB962C8B-B14F-4D97-AF65-F5344CB8AC3E}">
        <p14:creationId xmlns:p14="http://schemas.microsoft.com/office/powerpoint/2010/main" val="266923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769A4-F270-AD4B-F21E-DF87C1B67F17}"/>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9CB97235-7DDC-DB31-2E5F-8ADDAB1C72AE}"/>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00571ADE-A3F5-7320-83EC-5581307080E0}"/>
              </a:ext>
            </a:extLst>
          </p:cNvPr>
          <p:cNvSpPr txBox="1"/>
          <p:nvPr/>
        </p:nvSpPr>
        <p:spPr>
          <a:xfrm>
            <a:off x="740385" y="766702"/>
            <a:ext cx="10716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BEST PRACTICES TO PROTECT THE RIGHTS OF IMMIGRANT STUDENTS – FERPA RECAP</a:t>
            </a:r>
            <a:endParaRPr lang="en-US"/>
          </a:p>
        </p:txBody>
      </p:sp>
      <p:sp>
        <p:nvSpPr>
          <p:cNvPr id="3" name="TextBox 2">
            <a:extLst>
              <a:ext uri="{FF2B5EF4-FFF2-40B4-BE49-F238E27FC236}">
                <a16:creationId xmlns:a16="http://schemas.microsoft.com/office/drawing/2014/main" id="{D8971D93-BEC0-18FA-B9FE-A2FACE673390}"/>
              </a:ext>
            </a:extLst>
          </p:cNvPr>
          <p:cNvSpPr txBox="1"/>
          <p:nvPr/>
        </p:nvSpPr>
        <p:spPr>
          <a:xfrm>
            <a:off x="738775" y="1717762"/>
            <a:ext cx="11168461"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900">
                <a:latin typeface="Georgia Pro"/>
              </a:rPr>
              <a:t>FERPA generally prevents schools from disclosing personal information from a student's file without written parental consent.</a:t>
            </a:r>
          </a:p>
          <a:p>
            <a:pPr marL="342900" indent="-342900">
              <a:buFont typeface="Arial"/>
              <a:buChar char="•"/>
            </a:pPr>
            <a:r>
              <a:rPr lang="en-US" sz="1900">
                <a:latin typeface="Georgia Pro"/>
              </a:rPr>
              <a:t>FERPA makes an exception for valid court orders and subpoenas.</a:t>
            </a:r>
            <a:endParaRPr lang="en-US" sz="1900">
              <a:latin typeface="Georgia Pro"/>
              <a:cs typeface="Courier New"/>
            </a:endParaRPr>
          </a:p>
          <a:p>
            <a:pPr marL="800100" lvl="1" indent="-342900">
              <a:buFont typeface="Courier New"/>
              <a:buChar char="o"/>
            </a:pPr>
            <a:r>
              <a:rPr lang="en-US" sz="1900">
                <a:latin typeface="Georgia Pro"/>
                <a:cs typeface="Courier New"/>
              </a:rPr>
              <a:t>Reminder</a:t>
            </a:r>
            <a:r>
              <a:rPr lang="en-US" sz="1900">
                <a:latin typeface="Georgia Pro"/>
              </a:rPr>
              <a:t>: "Immigration and Enforcement subpoenas" do not fall under this exception.</a:t>
            </a:r>
            <a:endParaRPr lang="en-US" sz="1900">
              <a:latin typeface="Georgia Pro"/>
              <a:cs typeface="Courier New"/>
            </a:endParaRPr>
          </a:p>
          <a:p>
            <a:pPr marL="342900" indent="-342900">
              <a:buFont typeface="Arial"/>
              <a:buChar char="•"/>
            </a:pPr>
            <a:r>
              <a:rPr lang="en-US" sz="1900">
                <a:latin typeface="Georgia Pro"/>
                <a:cs typeface="Courier New"/>
              </a:rPr>
              <a:t>FERPA makes an </a:t>
            </a:r>
            <a:r>
              <a:rPr lang="en-US" sz="1900">
                <a:latin typeface="Georgia Pro"/>
              </a:rPr>
              <a:t>exception for "school officials," which can sometimes include law enforcement officers.</a:t>
            </a:r>
            <a:endParaRPr lang="en-US" sz="1900">
              <a:latin typeface="Georgia Pro"/>
              <a:cs typeface="Courier New"/>
            </a:endParaRPr>
          </a:p>
          <a:p>
            <a:pPr marL="800100" lvl="1" indent="-342900">
              <a:buFont typeface="Courier New"/>
              <a:buChar char="o"/>
            </a:pPr>
            <a:r>
              <a:rPr lang="en-US" sz="1900">
                <a:latin typeface="Georgia Pro"/>
                <a:cs typeface="Courier New"/>
              </a:rPr>
              <a:t>Reminder</a:t>
            </a:r>
            <a:r>
              <a:rPr lang="en-US" sz="1900">
                <a:latin typeface="Georgia Pro"/>
              </a:rPr>
              <a:t>: 1. the school must retain direct control of the information at all times, 2. the information must be limited to fulfill a "legitimate educational interest," and 3. the use and redisclosure must be limited to the original purpose.</a:t>
            </a:r>
            <a:endParaRPr lang="en-US" sz="1900">
              <a:latin typeface="Georgia Pro"/>
              <a:cs typeface="Courier New"/>
            </a:endParaRPr>
          </a:p>
          <a:p>
            <a:pPr marL="342900" indent="-342900">
              <a:buFont typeface="Arial"/>
              <a:buChar char="•"/>
            </a:pPr>
            <a:r>
              <a:rPr lang="en-US" sz="1900">
                <a:latin typeface="Georgia Pro"/>
                <a:cs typeface="Courier New"/>
              </a:rPr>
              <a:t>Escalate any seemingly valid law enforcement request </a:t>
            </a:r>
            <a:r>
              <a:rPr lang="en-US" sz="1900">
                <a:latin typeface="Georgia Pro"/>
              </a:rPr>
              <a:t>for information to the Superintendent and the school district's attorney </a:t>
            </a:r>
            <a:r>
              <a:rPr lang="en-US" sz="1900" b="1">
                <a:latin typeface="Georgia Pro"/>
              </a:rPr>
              <a:t>before</a:t>
            </a:r>
            <a:r>
              <a:rPr lang="en-US" sz="1900">
                <a:latin typeface="Georgia Pro"/>
              </a:rPr>
              <a:t> any action is taken.</a:t>
            </a:r>
            <a:endParaRPr lang="en-US" sz="1900">
              <a:latin typeface="Georgia Pro"/>
              <a:cs typeface="Courier New"/>
            </a:endParaRPr>
          </a:p>
          <a:p>
            <a:pPr marL="800100" lvl="1" indent="-342900">
              <a:buFont typeface="Courier New"/>
              <a:buChar char="o"/>
            </a:pPr>
            <a:r>
              <a:rPr lang="en-US" sz="1900">
                <a:latin typeface="Georgia Pro"/>
                <a:cs typeface="Courier New"/>
              </a:rPr>
              <a:t>Superintendents</a:t>
            </a:r>
            <a:r>
              <a:rPr lang="en-US" sz="1900">
                <a:latin typeface="Georgia Pro"/>
              </a:rPr>
              <a:t> and attorneys, you are required to protect students' information. You may only give it out if it falls under a </a:t>
            </a:r>
            <a:r>
              <a:rPr lang="en-US" sz="1900" b="1">
                <a:latin typeface="Georgia Pro"/>
              </a:rPr>
              <a:t>valid</a:t>
            </a:r>
            <a:r>
              <a:rPr lang="en-US" sz="1900">
                <a:latin typeface="Georgia Pro"/>
              </a:rPr>
              <a:t> exception. Failure to do so may be a violation of FERPA, </a:t>
            </a:r>
            <a:r>
              <a:rPr lang="en-US" sz="1900" i="1">
                <a:latin typeface="Georgia Pro"/>
              </a:rPr>
              <a:t>Plyler v. Doe</a:t>
            </a:r>
            <a:r>
              <a:rPr lang="en-US" sz="1900">
                <a:latin typeface="Georgia Pro"/>
              </a:rPr>
              <a:t>, Title IV, Title VI, and/or common law.</a:t>
            </a:r>
          </a:p>
          <a:p>
            <a:pPr marL="342900" indent="-342900">
              <a:buFont typeface="Arial"/>
              <a:buChar char="•"/>
            </a:pPr>
            <a:r>
              <a:rPr lang="en-US" sz="1900">
                <a:latin typeface="Georgia Pro"/>
              </a:rPr>
              <a:t>And remember, </a:t>
            </a:r>
            <a:r>
              <a:rPr lang="en-US" sz="1900" b="1">
                <a:latin typeface="Georgia Pro"/>
              </a:rPr>
              <a:t>you can't disclose what you don't collect</a:t>
            </a:r>
            <a:r>
              <a:rPr lang="en-US" sz="1900">
                <a:latin typeface="Georgia Pro"/>
              </a:rPr>
              <a:t>.</a:t>
            </a:r>
            <a:endParaRPr lang="en-US" sz="1900">
              <a:latin typeface="Aptos" panose="020B0004020202020204"/>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334932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B803-9D70-0E88-600D-D90CEBFC0EC4}"/>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99D2BF0B-5D2E-9229-5EC1-EF2878D83F00}"/>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46C24843-E618-2BA4-2B67-9FFDB950FD14}"/>
              </a:ext>
            </a:extLst>
          </p:cNvPr>
          <p:cNvSpPr txBox="1"/>
          <p:nvPr/>
        </p:nvSpPr>
        <p:spPr>
          <a:xfrm>
            <a:off x="740385" y="766702"/>
            <a:ext cx="10716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BEST PRACTICES TO PROTECT THE RIGHTS OF IMMIGRANT STUDENTS – FERPA SUGGESTIONS</a:t>
            </a:r>
            <a:endParaRPr lang="en-US"/>
          </a:p>
        </p:txBody>
      </p:sp>
      <p:sp>
        <p:nvSpPr>
          <p:cNvPr id="3" name="TextBox 2">
            <a:extLst>
              <a:ext uri="{FF2B5EF4-FFF2-40B4-BE49-F238E27FC236}">
                <a16:creationId xmlns:a16="http://schemas.microsoft.com/office/drawing/2014/main" id="{B45F7EBF-AAA9-ED7B-4F07-D3ECB338059A}"/>
              </a:ext>
            </a:extLst>
          </p:cNvPr>
          <p:cNvSpPr txBox="1"/>
          <p:nvPr/>
        </p:nvSpPr>
        <p:spPr>
          <a:xfrm>
            <a:off x="738775" y="2036739"/>
            <a:ext cx="11168461" cy="5678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latin typeface="Georgia Pro"/>
              </a:rPr>
              <a:t>Review your school's/district's policy regarding collection of personal </a:t>
            </a:r>
            <a:r>
              <a:rPr lang="en-US" sz="2000">
                <a:latin typeface="Georgia Pro"/>
                <a:cs typeface="Courier New"/>
              </a:rPr>
              <a:t>data</a:t>
            </a:r>
            <a:r>
              <a:rPr lang="en-US" sz="2000">
                <a:latin typeface="Georgia Pro"/>
              </a:rPr>
              <a:t>. What data do you really need to know? What data is considered directory information? What data could be used against your students and their families if it were learned? Do any of your current policies have a chilling effect on enrollment and/or attendance?</a:t>
            </a:r>
            <a:endParaRPr lang="en-US">
              <a:latin typeface="Aptos" panose="020B0004020202020204"/>
              <a:cs typeface="Courier New"/>
            </a:endParaRPr>
          </a:p>
          <a:p>
            <a:pPr marL="342900" indent="-342900">
              <a:buFont typeface="Arial"/>
              <a:buChar char="•"/>
            </a:pPr>
            <a:r>
              <a:rPr lang="en-US" sz="2000">
                <a:latin typeface="Georgia Pro"/>
                <a:cs typeface="Courier New"/>
              </a:rPr>
              <a:t>Escalate any requests </a:t>
            </a:r>
            <a:r>
              <a:rPr lang="en-US" sz="2000">
                <a:latin typeface="Georgia Pro"/>
              </a:rPr>
              <a:t>for FERPA information to the Superintendent and the school district's attorney. If ICE doesn't have a valid reason to be on school grounds, you are able to ask them to leave. Some school districts have had success calling the police to force ICE to leave.</a:t>
            </a:r>
            <a:endParaRPr lang="en-US">
              <a:latin typeface="Aptos" panose="020B0004020202020204"/>
            </a:endParaRPr>
          </a:p>
          <a:p>
            <a:pPr marL="342900" indent="-342900">
              <a:buFont typeface="Arial"/>
              <a:buChar char="•"/>
            </a:pPr>
            <a:r>
              <a:rPr lang="en-US" sz="2000">
                <a:latin typeface="Georgia Pro"/>
                <a:cs typeface="Courier New"/>
              </a:rPr>
              <a:t>Superintendents</a:t>
            </a:r>
            <a:r>
              <a:rPr lang="en-US" sz="2000">
                <a:latin typeface="Georgia Pro"/>
              </a:rPr>
              <a:t> and attorneys, you are required to make sure all FERPA requests fall under a </a:t>
            </a:r>
            <a:r>
              <a:rPr lang="en-US" sz="2000" b="1">
                <a:latin typeface="Georgia Pro"/>
              </a:rPr>
              <a:t>valid</a:t>
            </a:r>
            <a:r>
              <a:rPr lang="en-US" sz="2000">
                <a:latin typeface="Georgia Pro"/>
              </a:rPr>
              <a:t> exception. Be prepared to recognize what a valid subpoena looks like, have policies in place to make sure "school officials" are always under direct control of the school, and the information is only used for its educational purpose.</a:t>
            </a:r>
            <a:endParaRPr lang="en-US">
              <a:latin typeface="Aptos"/>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263066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944BB-ADC1-DA4D-EEB1-FDDC7B7525B0}"/>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BC47CDA5-FC7F-A306-D764-5822B68C0EB7}"/>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843DFDD4-4EC2-2146-3EAB-329C4B8A244E}"/>
              </a:ext>
            </a:extLst>
          </p:cNvPr>
          <p:cNvSpPr txBox="1"/>
          <p:nvPr/>
        </p:nvSpPr>
        <p:spPr>
          <a:xfrm>
            <a:off x="740385" y="651516"/>
            <a:ext cx="10716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BEST PRACTICES TO PROTECT THE RIGHTS OF IMMIGRANT STUDENTS </a:t>
            </a:r>
          </a:p>
        </p:txBody>
      </p:sp>
      <p:sp>
        <p:nvSpPr>
          <p:cNvPr id="3" name="TextBox 2">
            <a:extLst>
              <a:ext uri="{FF2B5EF4-FFF2-40B4-BE49-F238E27FC236}">
                <a16:creationId xmlns:a16="http://schemas.microsoft.com/office/drawing/2014/main" id="{FC294759-7A61-4241-CD2C-1B5B95465BA6}"/>
              </a:ext>
            </a:extLst>
          </p:cNvPr>
          <p:cNvSpPr txBox="1"/>
          <p:nvPr/>
        </p:nvSpPr>
        <p:spPr>
          <a:xfrm>
            <a:off x="738775" y="2322622"/>
            <a:ext cx="11168461" cy="5924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Ensure ICE officials report to the front office (clearly mark outdoor areas as being closed to the public during school hours)</a:t>
            </a:r>
            <a:endParaRPr lang="en-US" sz="2400">
              <a:latin typeface="Georgia Pro"/>
              <a:cs typeface="Courier New"/>
            </a:endParaRPr>
          </a:p>
          <a:p>
            <a:pPr marL="342900" indent="-342900">
              <a:buFont typeface="Arial"/>
              <a:buChar char="•"/>
            </a:pPr>
            <a:r>
              <a:rPr lang="en-US" sz="2400">
                <a:latin typeface="Georgia Pro"/>
              </a:rPr>
              <a:t>Front office staff should direct ICE officials to wait and immediately contact an identified point person (superintendent, school principal, etc.), who should then consult with the district’s attorney</a:t>
            </a:r>
            <a:endParaRPr lang="en-US" sz="2400">
              <a:latin typeface="Georgia Pro"/>
              <a:cs typeface="Courier New"/>
            </a:endParaRPr>
          </a:p>
          <a:p>
            <a:pPr marL="342900" indent="-342900">
              <a:buFont typeface="Arial"/>
              <a:buChar char="•"/>
            </a:pPr>
            <a:r>
              <a:rPr lang="en-US" sz="2400">
                <a:latin typeface="Georgia Pro"/>
              </a:rPr>
              <a:t>Train all teachers and staff on your district’s protocol </a:t>
            </a:r>
            <a:endParaRPr lang="en-US" sz="2400">
              <a:latin typeface="Georgia Pro"/>
              <a:cs typeface="Courier New"/>
            </a:endParaRPr>
          </a:p>
          <a:p>
            <a:pPr marL="342900" indent="-342900">
              <a:buFont typeface="Arial"/>
              <a:buChar char="•"/>
            </a:pPr>
            <a:r>
              <a:rPr lang="en-US" sz="2400">
                <a:latin typeface="Georgia Pro"/>
              </a:rPr>
              <a:t>Any actions by ICE agents should be observed and documented. Schools should make copies of officers’ identification documents, as well as any warrants or subpoenas</a:t>
            </a: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
        <p:nvSpPr>
          <p:cNvPr id="5" name="TextBox 4">
            <a:extLst>
              <a:ext uri="{FF2B5EF4-FFF2-40B4-BE49-F238E27FC236}">
                <a16:creationId xmlns:a16="http://schemas.microsoft.com/office/drawing/2014/main" id="{84759288-7269-8329-0BC5-B7C0701F263D}"/>
              </a:ext>
            </a:extLst>
          </p:cNvPr>
          <p:cNvSpPr txBox="1"/>
          <p:nvPr/>
        </p:nvSpPr>
        <p:spPr>
          <a:xfrm>
            <a:off x="2394397" y="1718377"/>
            <a:ext cx="78659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latin typeface="Georgia Pro"/>
              </a:rPr>
              <a:t>Have a protocol in place if ICE were to come to your school</a:t>
            </a:r>
          </a:p>
        </p:txBody>
      </p:sp>
    </p:spTree>
    <p:extLst>
      <p:ext uri="{BB962C8B-B14F-4D97-AF65-F5344CB8AC3E}">
        <p14:creationId xmlns:p14="http://schemas.microsoft.com/office/powerpoint/2010/main" val="185773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6C6F-A5D5-AE8A-2924-3C227420CF9B}"/>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694C427C-B674-323C-7D6C-0BCE6958B63A}"/>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77F07414-34AB-2C21-69F8-387E8686EF20}"/>
              </a:ext>
            </a:extLst>
          </p:cNvPr>
          <p:cNvSpPr txBox="1"/>
          <p:nvPr/>
        </p:nvSpPr>
        <p:spPr>
          <a:xfrm>
            <a:off x="740385" y="766702"/>
            <a:ext cx="10716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A BRIEF KNOW-YOUR-RIGHTS WHEN INTERACTING WITH LAW ENFORCEMENT</a:t>
            </a:r>
            <a:endParaRPr lang="en-US"/>
          </a:p>
        </p:txBody>
      </p:sp>
      <p:sp>
        <p:nvSpPr>
          <p:cNvPr id="3" name="TextBox 2">
            <a:extLst>
              <a:ext uri="{FF2B5EF4-FFF2-40B4-BE49-F238E27FC236}">
                <a16:creationId xmlns:a16="http://schemas.microsoft.com/office/drawing/2014/main" id="{ECE30778-6026-16ED-7609-40E7AA9CF2E7}"/>
              </a:ext>
            </a:extLst>
          </p:cNvPr>
          <p:cNvSpPr txBox="1"/>
          <p:nvPr/>
        </p:nvSpPr>
        <p:spPr>
          <a:xfrm>
            <a:off x="738775" y="2039087"/>
            <a:ext cx="11168461" cy="666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Regardless of a student's (or parent's) immigration or citizenship status, they have constitutional rights.</a:t>
            </a:r>
            <a:endParaRPr lang="en-US" sz="2400">
              <a:latin typeface="Georgia Pro"/>
              <a:cs typeface="Courier New"/>
            </a:endParaRPr>
          </a:p>
          <a:p>
            <a:pPr marL="342900" indent="-342900">
              <a:buFont typeface="Arial"/>
              <a:buChar char="•"/>
            </a:pPr>
            <a:r>
              <a:rPr lang="en-US" sz="2400">
                <a:latin typeface="Georgia Pro"/>
              </a:rPr>
              <a:t>Students have the right to remain silent. If a student wishes to exercise that right, they should say so out loud.</a:t>
            </a:r>
            <a:endParaRPr lang="en-US" sz="2400">
              <a:latin typeface="Georgia Pro"/>
              <a:cs typeface="Courier New"/>
            </a:endParaRPr>
          </a:p>
          <a:p>
            <a:pPr marL="342900" indent="-342900">
              <a:buFont typeface="Arial"/>
              <a:buChar char="•"/>
            </a:pPr>
            <a:r>
              <a:rPr lang="en-US" sz="2400">
                <a:latin typeface="Georgia Pro"/>
              </a:rPr>
              <a:t>Students have the right to refuse to consent to a search of themselves, their backpack, their locker, their car, etc.</a:t>
            </a:r>
            <a:endParaRPr lang="en-US" sz="2400">
              <a:latin typeface="Georgia Pro"/>
              <a:cs typeface="Courier New"/>
            </a:endParaRPr>
          </a:p>
          <a:p>
            <a:pPr marL="342900" indent="-342900">
              <a:buFont typeface="Arial"/>
              <a:buChar char="•"/>
            </a:pPr>
            <a:r>
              <a:rPr lang="en-US" sz="2400">
                <a:latin typeface="Georgia Pro"/>
              </a:rPr>
              <a:t>If a student is not under arrest, they have the right to calmly remove themselves from the officer's presence.</a:t>
            </a:r>
            <a:endParaRPr lang="en-US" sz="2400">
              <a:latin typeface="Georgia Pro"/>
              <a:cs typeface="Courier New"/>
            </a:endParaRPr>
          </a:p>
          <a:p>
            <a:pPr marL="342900" indent="-342900">
              <a:buFont typeface="Arial"/>
              <a:buChar char="•"/>
            </a:pPr>
            <a:r>
              <a:rPr lang="en-US" sz="2400">
                <a:latin typeface="Georgia Pro"/>
              </a:rPr>
              <a:t>A student has the right to a lawyer if they are put in law enforcement custody, including interrogations at school. They should ask for one immediately.</a:t>
            </a: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3054375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38122-260B-30DF-BF04-14E1581B13C5}"/>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EB8D8543-9AAB-36CE-982C-3382746D3FD5}"/>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D3A95D47-A3CF-CF0C-FF74-12D4A253F3C7}"/>
              </a:ext>
            </a:extLst>
          </p:cNvPr>
          <p:cNvSpPr txBox="1"/>
          <p:nvPr/>
        </p:nvSpPr>
        <p:spPr>
          <a:xfrm>
            <a:off x="740385" y="766702"/>
            <a:ext cx="10716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A BRIEF KNOW-YOUR-RESPONSIBILITIES WHEN INTERACTING WITH LAW ENFORCEMENT</a:t>
            </a:r>
            <a:endParaRPr lang="en-US"/>
          </a:p>
        </p:txBody>
      </p:sp>
      <p:sp>
        <p:nvSpPr>
          <p:cNvPr id="3" name="TextBox 2">
            <a:extLst>
              <a:ext uri="{FF2B5EF4-FFF2-40B4-BE49-F238E27FC236}">
                <a16:creationId xmlns:a16="http://schemas.microsoft.com/office/drawing/2014/main" id="{8FE6D842-17A9-4EC9-FFD1-927B7C71421E}"/>
              </a:ext>
            </a:extLst>
          </p:cNvPr>
          <p:cNvSpPr txBox="1"/>
          <p:nvPr/>
        </p:nvSpPr>
        <p:spPr>
          <a:xfrm>
            <a:off x="738775" y="2039087"/>
            <a:ext cx="11168461" cy="5924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Students should stay calm and be polite.</a:t>
            </a:r>
            <a:endParaRPr lang="en-US" sz="2400">
              <a:latin typeface="Georgia Pro"/>
              <a:cs typeface="Courier New"/>
            </a:endParaRPr>
          </a:p>
          <a:p>
            <a:pPr marL="342900" indent="-342900">
              <a:buFont typeface="Arial"/>
              <a:buChar char="•"/>
            </a:pPr>
            <a:r>
              <a:rPr lang="en-US" sz="2400">
                <a:latin typeface="Georgia Pro"/>
              </a:rPr>
              <a:t>Students can assert all of their legal rights, but should not lie or give false names or documents. </a:t>
            </a:r>
            <a:endParaRPr lang="en-US" sz="2400">
              <a:latin typeface="Georgia Pro"/>
              <a:cs typeface="Courier New"/>
            </a:endParaRPr>
          </a:p>
          <a:p>
            <a:pPr marL="342900" indent="-342900">
              <a:buFont typeface="Arial"/>
              <a:buChar char="•"/>
            </a:pPr>
            <a:r>
              <a:rPr lang="en-US" sz="2400">
                <a:latin typeface="Georgia Pro"/>
              </a:rPr>
              <a:t>Students and families can prepare themselves just in case they do have an encounter with law enforcement.</a:t>
            </a:r>
            <a:endParaRPr lang="en-US" sz="2400">
              <a:latin typeface="Georgia Pro"/>
              <a:cs typeface="Courier New"/>
            </a:endParaRPr>
          </a:p>
          <a:p>
            <a:pPr marL="342900" indent="-342900">
              <a:buFont typeface="Arial"/>
              <a:buChar char="•"/>
            </a:pPr>
            <a:r>
              <a:rPr lang="en-US" sz="2400">
                <a:latin typeface="Georgia Pro"/>
              </a:rPr>
              <a:t>Students should remember the details of the encounter, including officer names and badge numbers, if possible.</a:t>
            </a: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237776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8E6BF-1B1C-B057-0A07-7797F085515D}"/>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97BDC61C-8665-64C1-EDCE-4B871C0786E2}"/>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B73BF45A-5AEE-2C34-25AD-D77295FE99CE}"/>
              </a:ext>
            </a:extLst>
          </p:cNvPr>
          <p:cNvSpPr txBox="1"/>
          <p:nvPr/>
        </p:nvSpPr>
        <p:spPr>
          <a:xfrm>
            <a:off x="740385" y="766702"/>
            <a:ext cx="10716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FOURTH AMENDMENT</a:t>
            </a:r>
            <a:endParaRPr lang="en-US"/>
          </a:p>
        </p:txBody>
      </p:sp>
      <p:sp>
        <p:nvSpPr>
          <p:cNvPr id="3" name="TextBox 2">
            <a:extLst>
              <a:ext uri="{FF2B5EF4-FFF2-40B4-BE49-F238E27FC236}">
                <a16:creationId xmlns:a16="http://schemas.microsoft.com/office/drawing/2014/main" id="{2C1BF716-7D4C-67BA-7147-38682B3C9F45}"/>
              </a:ext>
            </a:extLst>
          </p:cNvPr>
          <p:cNvSpPr txBox="1"/>
          <p:nvPr/>
        </p:nvSpPr>
        <p:spPr>
          <a:xfrm>
            <a:off x="738775" y="1717762"/>
            <a:ext cx="11168461" cy="74020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If a law enforcement officer approaches you and tells you they need, want to talk to, or otherwise request a student, you have an obligation to protect the student's rights. Ask the officer for the legal basis of their request and immediately escalate the request to the Superintendent and the school district's attorney.</a:t>
            </a:r>
            <a:endParaRPr lang="en-US" sz="2400">
              <a:latin typeface="Georgia Pro"/>
              <a:ea typeface="+mn-lt"/>
              <a:cs typeface="Courier New"/>
            </a:endParaRPr>
          </a:p>
          <a:p>
            <a:pPr marL="800100" lvl="1" indent="-342900">
              <a:buFont typeface="Courier New"/>
              <a:buChar char="o"/>
            </a:pPr>
            <a:r>
              <a:rPr lang="en-US" sz="2400">
                <a:latin typeface="Georgia Pro"/>
              </a:rPr>
              <a:t>In other words, you have a legal responsibility to protect your students, not to immediately comply with any law enforcement request.</a:t>
            </a:r>
            <a:endParaRPr lang="en-US" sz="2400">
              <a:latin typeface="Georgia Pro"/>
              <a:cs typeface="Courier New"/>
            </a:endParaRPr>
          </a:p>
          <a:p>
            <a:pPr marL="342900" indent="-342900">
              <a:buFont typeface="Arial"/>
              <a:buChar char="•"/>
            </a:pPr>
            <a:r>
              <a:rPr lang="en-US" sz="2400">
                <a:latin typeface="Georgia Pro"/>
              </a:rPr>
              <a:t>School Resource Officers and school-based police, they are "law enforcement officers" for the purposes of the 4th Amendment, even if they serve other functions within a school.</a:t>
            </a: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1796333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A54CF-116C-C50A-4633-1C3F9FB3BBC2}"/>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A296CA46-3A8F-D31E-4DA1-CADA234B310B}"/>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D14615D1-3F38-01B4-FC7A-A2AFFE5D10D2}"/>
              </a:ext>
            </a:extLst>
          </p:cNvPr>
          <p:cNvSpPr txBox="1"/>
          <p:nvPr/>
        </p:nvSpPr>
        <p:spPr>
          <a:xfrm>
            <a:off x="740385" y="766702"/>
            <a:ext cx="10716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INTERROGATION VS. SEARCHES AND SEIZURES</a:t>
            </a:r>
            <a:endParaRPr lang="en-US"/>
          </a:p>
        </p:txBody>
      </p:sp>
      <p:sp>
        <p:nvSpPr>
          <p:cNvPr id="3" name="TextBox 2">
            <a:extLst>
              <a:ext uri="{FF2B5EF4-FFF2-40B4-BE49-F238E27FC236}">
                <a16:creationId xmlns:a16="http://schemas.microsoft.com/office/drawing/2014/main" id="{6268D5B4-10B9-E03A-CE1E-605042412D9D}"/>
              </a:ext>
            </a:extLst>
          </p:cNvPr>
          <p:cNvSpPr txBox="1"/>
          <p:nvPr/>
        </p:nvSpPr>
        <p:spPr>
          <a:xfrm>
            <a:off x="738775" y="1717762"/>
            <a:ext cx="11168461" cy="8140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Georgia Pro"/>
              </a:rPr>
              <a:t>The 4th amendment protects all people from unreasonable searches and seizures by the government, including ICE and CBP. </a:t>
            </a:r>
            <a:endParaRPr lang="en-US" sz="2200">
              <a:latin typeface="Georgia Pro"/>
              <a:cs typeface="Courier New"/>
            </a:endParaRPr>
          </a:p>
          <a:p>
            <a:pPr marL="800100" lvl="1" indent="-342900">
              <a:buFont typeface="Courier New"/>
              <a:buChar char="o"/>
            </a:pPr>
            <a:r>
              <a:rPr lang="en-US" sz="2200">
                <a:latin typeface="Georgia Pro"/>
                <a:cs typeface="Courier New"/>
              </a:rPr>
              <a:t>Law</a:t>
            </a:r>
            <a:r>
              <a:rPr lang="en-US" sz="2200">
                <a:latin typeface="Georgia Pro"/>
              </a:rPr>
              <a:t> enforcement officers need a valid judicial warrant to search or seize a student or their belongings. </a:t>
            </a:r>
            <a:endParaRPr lang="en-US" sz="2200">
              <a:latin typeface="Georgia Pro"/>
              <a:cs typeface="Courier New"/>
            </a:endParaRPr>
          </a:p>
          <a:p>
            <a:pPr marL="800100" lvl="1" indent="-342900">
              <a:buFont typeface="Courier New"/>
              <a:buChar char="o"/>
            </a:pPr>
            <a:r>
              <a:rPr lang="en-US" sz="2200">
                <a:latin typeface="Georgia Pro"/>
                <a:cs typeface="Courier New"/>
              </a:rPr>
              <a:t>An</a:t>
            </a:r>
            <a:r>
              <a:rPr lang="en-US" sz="2200">
                <a:latin typeface="Georgia Pro"/>
              </a:rPr>
              <a:t> "ICE warrant" is not a valid judicial warrant under the fourth amendment.</a:t>
            </a:r>
            <a:endParaRPr lang="en-US" sz="2200">
              <a:latin typeface="Georgia Pro"/>
              <a:cs typeface="Courier New"/>
            </a:endParaRPr>
          </a:p>
          <a:p>
            <a:pPr marL="342900" indent="-342900">
              <a:buFont typeface="Arial"/>
              <a:buChar char="•"/>
            </a:pPr>
            <a:r>
              <a:rPr lang="en-US" sz="2200">
                <a:latin typeface="Georgia Pro"/>
              </a:rPr>
              <a:t>If a law enforcement officer requests to search or seize (arrest) a student or their belongings, you should demand a warrant and elevate any warrants to the Superintendent and the school district's attorney.</a:t>
            </a:r>
            <a:endParaRPr lang="en-US" sz="2200">
              <a:latin typeface="Georgia Pro"/>
              <a:cs typeface="Courier New"/>
            </a:endParaRPr>
          </a:p>
          <a:p>
            <a:pPr marL="342900" indent="-342900">
              <a:buFont typeface="Arial"/>
              <a:buChar char="•"/>
            </a:pPr>
            <a:r>
              <a:rPr lang="en-US" sz="2200">
                <a:latin typeface="Georgia Pro"/>
              </a:rPr>
              <a:t>The 4th Amendment also protects students from police interrogations while at school. Police need reasonable suspicion that a crime has been committed or will be committed to interrogate a student in school, but nothing requires schools to allow them to interrogate a student.</a:t>
            </a:r>
            <a:endParaRPr lang="en-US" sz="22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3624925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3CCC-88CF-A5D2-5E7B-AFABA5FB6222}"/>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923C10F3-9F88-F187-BF2C-B989007979D9}"/>
              </a:ext>
            </a:extLst>
          </p:cNvPr>
          <p:cNvPicPr>
            <a:picLocks noGrp="1" noChangeAspect="1"/>
          </p:cNvPicPr>
          <p:nvPr>
            <p:ph idx="1"/>
          </p:nvPr>
        </p:nvPicPr>
        <p:blipFill>
          <a:blip r:embed="rId2"/>
          <a:stretch>
            <a:fillRect/>
          </a:stretch>
        </p:blipFill>
        <p:spPr>
          <a:xfrm>
            <a:off x="0" y="794"/>
            <a:ext cx="12191999" cy="6853409"/>
          </a:xfrm>
        </p:spPr>
      </p:pic>
      <p:sp>
        <p:nvSpPr>
          <p:cNvPr id="3" name="TextBox 2">
            <a:extLst>
              <a:ext uri="{FF2B5EF4-FFF2-40B4-BE49-F238E27FC236}">
                <a16:creationId xmlns:a16="http://schemas.microsoft.com/office/drawing/2014/main" id="{26FB36C8-A20D-1DED-71CB-59E205323921}"/>
              </a:ext>
            </a:extLst>
          </p:cNvPr>
          <p:cNvSpPr txBox="1"/>
          <p:nvPr/>
        </p:nvSpPr>
        <p:spPr>
          <a:xfrm>
            <a:off x="638655" y="643487"/>
            <a:ext cx="51655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Georgia Pro"/>
              </a:rPr>
              <a:t>EXAMPLE OF A VALID WARRANT</a:t>
            </a:r>
          </a:p>
        </p:txBody>
      </p:sp>
      <p:sp>
        <p:nvSpPr>
          <p:cNvPr id="5" name="TextBox 4">
            <a:extLst>
              <a:ext uri="{FF2B5EF4-FFF2-40B4-BE49-F238E27FC236}">
                <a16:creationId xmlns:a16="http://schemas.microsoft.com/office/drawing/2014/main" id="{04EDF2D0-6112-7BEC-0F42-EB0BE9E1C291}"/>
              </a:ext>
            </a:extLst>
          </p:cNvPr>
          <p:cNvSpPr txBox="1"/>
          <p:nvPr/>
        </p:nvSpPr>
        <p:spPr>
          <a:xfrm>
            <a:off x="609599" y="1764631"/>
            <a:ext cx="550778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Georgia Pro"/>
              </a:rPr>
              <a:t>A valid judicial search warrant requires:</a:t>
            </a:r>
            <a:endParaRPr lang="en-US"/>
          </a:p>
          <a:p>
            <a:pPr marL="800100" lvl="1" indent="-342900">
              <a:buFont typeface="Courier New"/>
              <a:buChar char="o"/>
            </a:pPr>
            <a:r>
              <a:rPr lang="en-US" sz="2200">
                <a:latin typeface="Georgia Pro"/>
                <a:ea typeface="+mn-lt"/>
                <a:cs typeface="Courier New"/>
              </a:rPr>
              <a:t>The</a:t>
            </a:r>
            <a:r>
              <a:rPr lang="en-US" sz="2200">
                <a:latin typeface="Georgia Pro"/>
                <a:ea typeface="+mn-lt"/>
                <a:cs typeface="+mn-lt"/>
              </a:rPr>
              <a:t> judge's name and </a:t>
            </a:r>
            <a:r>
              <a:rPr lang="en-US" sz="2200">
                <a:latin typeface="Georgia Pro"/>
              </a:rPr>
              <a:t>signature</a:t>
            </a:r>
            <a:endParaRPr lang="en-US">
              <a:latin typeface="Aptos" panose="020B0004020202020204"/>
            </a:endParaRPr>
          </a:p>
          <a:p>
            <a:pPr marL="800100" lvl="1" indent="-342900">
              <a:buFont typeface="Courier New"/>
              <a:buChar char="o"/>
            </a:pPr>
            <a:r>
              <a:rPr lang="en-US" sz="2200">
                <a:latin typeface="Georgia Pro"/>
                <a:cs typeface="Courier New"/>
              </a:rPr>
              <a:t>The</a:t>
            </a:r>
            <a:r>
              <a:rPr lang="en-US" sz="2200">
                <a:latin typeface="Georgia Pro"/>
              </a:rPr>
              <a:t> person's name and address</a:t>
            </a:r>
            <a:endParaRPr lang="en-US">
              <a:latin typeface="Aptos" panose="020B0004020202020204"/>
            </a:endParaRPr>
          </a:p>
          <a:p>
            <a:pPr marL="800100" lvl="1" indent="-342900">
              <a:buFont typeface="Courier New"/>
              <a:buChar char="o"/>
            </a:pPr>
            <a:r>
              <a:rPr lang="en-US" sz="2200">
                <a:latin typeface="Georgia Pro"/>
                <a:cs typeface="Courier New"/>
              </a:rPr>
              <a:t>The</a:t>
            </a:r>
            <a:r>
              <a:rPr lang="en-US" sz="2200">
                <a:latin typeface="Georgia Pro"/>
              </a:rPr>
              <a:t> date (not expired)</a:t>
            </a:r>
            <a:endParaRPr lang="en-US">
              <a:latin typeface="Aptos"/>
            </a:endParaRPr>
          </a:p>
          <a:p>
            <a:pPr marL="800100" lvl="1" indent="-342900">
              <a:buFont typeface="Courier New"/>
              <a:buChar char="o"/>
            </a:pPr>
            <a:r>
              <a:rPr lang="en-US" sz="2200">
                <a:latin typeface="Georgia Pro"/>
                <a:cs typeface="Courier New"/>
              </a:rPr>
              <a:t>The</a:t>
            </a:r>
            <a:r>
              <a:rPr lang="en-US" sz="2200">
                <a:latin typeface="Georgia Pro"/>
              </a:rPr>
              <a:t> name of the agency conducting the search or arrest</a:t>
            </a:r>
            <a:endParaRPr lang="en-US">
              <a:latin typeface="Aptos"/>
            </a:endParaRPr>
          </a:p>
          <a:p>
            <a:pPr marL="342900" indent="-342900">
              <a:buFont typeface="Arial"/>
              <a:buChar char="•"/>
            </a:pPr>
            <a:r>
              <a:rPr lang="en-US" sz="2200">
                <a:latin typeface="Georgia Pro"/>
              </a:rPr>
              <a:t>A search warrant also requires:</a:t>
            </a:r>
            <a:endParaRPr lang="en-US">
              <a:latin typeface="Aptos"/>
              <a:cs typeface="Courier New"/>
            </a:endParaRPr>
          </a:p>
          <a:p>
            <a:pPr marL="800100" lvl="1" indent="-342900">
              <a:buFont typeface="Courier New"/>
              <a:buChar char="o"/>
            </a:pPr>
            <a:r>
              <a:rPr lang="en-US" sz="2200">
                <a:latin typeface="Georgia Pro"/>
                <a:cs typeface="Courier New"/>
              </a:rPr>
              <a:t>A</a:t>
            </a:r>
            <a:r>
              <a:rPr lang="en-US" sz="2200">
                <a:latin typeface="Georgia Pro"/>
              </a:rPr>
              <a:t> description of any items being searched</a:t>
            </a:r>
            <a:endParaRPr lang="en-US">
              <a:latin typeface="Aptos"/>
            </a:endParaRPr>
          </a:p>
          <a:p>
            <a:pPr marL="342900" indent="-342900">
              <a:buFont typeface="Arial"/>
              <a:buChar char="•"/>
            </a:pPr>
            <a:r>
              <a:rPr lang="en-US" sz="2200">
                <a:latin typeface="Georgia Pro"/>
              </a:rPr>
              <a:t>Administrative subpoenas are not valid judicial search warrants. (e.g. "ICE warrant").</a:t>
            </a:r>
            <a:endParaRPr lang="en-US">
              <a:latin typeface="Aptos"/>
            </a:endParaRPr>
          </a:p>
          <a:p>
            <a:pPr marL="342900" indent="-342900">
              <a:buFont typeface="Arial"/>
              <a:buChar char="•"/>
            </a:pPr>
            <a:endParaRPr lang="en-US" sz="2400">
              <a:latin typeface="Georgia Pro"/>
            </a:endParaRPr>
          </a:p>
          <a:p>
            <a:pPr algn="l"/>
            <a:endParaRPr lang="en-US"/>
          </a:p>
        </p:txBody>
      </p:sp>
      <p:pic>
        <p:nvPicPr>
          <p:cNvPr id="9" name="Picture 8" descr="A document with red arrows&#10;&#10;AI-generated content may be incorrect.">
            <a:extLst>
              <a:ext uri="{FF2B5EF4-FFF2-40B4-BE49-F238E27FC236}">
                <a16:creationId xmlns:a16="http://schemas.microsoft.com/office/drawing/2014/main" id="{A87BE9B6-40FB-3047-9989-6EC650FBA4AD}"/>
              </a:ext>
            </a:extLst>
          </p:cNvPr>
          <p:cNvPicPr>
            <a:picLocks noChangeAspect="1"/>
          </p:cNvPicPr>
          <p:nvPr/>
        </p:nvPicPr>
        <p:blipFill>
          <a:blip r:embed="rId3"/>
          <a:stretch>
            <a:fillRect/>
          </a:stretch>
        </p:blipFill>
        <p:spPr>
          <a:xfrm>
            <a:off x="6679344" y="0"/>
            <a:ext cx="5516880" cy="6858000"/>
          </a:xfrm>
          <a:prstGeom prst="rect">
            <a:avLst/>
          </a:prstGeom>
        </p:spPr>
      </p:pic>
    </p:spTree>
    <p:extLst>
      <p:ext uri="{BB962C8B-B14F-4D97-AF65-F5344CB8AC3E}">
        <p14:creationId xmlns:p14="http://schemas.microsoft.com/office/powerpoint/2010/main" val="99801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document&#10;&#10;AI-generated content may be incorrect.">
            <a:extLst>
              <a:ext uri="{FF2B5EF4-FFF2-40B4-BE49-F238E27FC236}">
                <a16:creationId xmlns:a16="http://schemas.microsoft.com/office/drawing/2014/main" id="{6979508E-C30B-90E7-857B-743C1594A011}"/>
              </a:ext>
            </a:extLst>
          </p:cNvPr>
          <p:cNvPicPr>
            <a:picLocks noChangeAspect="1"/>
          </p:cNvPicPr>
          <p:nvPr/>
        </p:nvPicPr>
        <p:blipFill>
          <a:blip r:embed="rId2"/>
          <a:stretch>
            <a:fillRect/>
          </a:stretch>
        </p:blipFill>
        <p:spPr>
          <a:xfrm>
            <a:off x="0" y="0"/>
            <a:ext cx="12201180" cy="6858000"/>
          </a:xfrm>
          <a:prstGeom prst="rect">
            <a:avLst/>
          </a:prstGeom>
        </p:spPr>
      </p:pic>
    </p:spTree>
    <p:extLst>
      <p:ext uri="{BB962C8B-B14F-4D97-AF65-F5344CB8AC3E}">
        <p14:creationId xmlns:p14="http://schemas.microsoft.com/office/powerpoint/2010/main" val="309915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3EC32-8EFE-8B6E-11C8-1741C5D14035}"/>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BD9485D0-FB9A-63E2-8FB3-99217C5C9A06}"/>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5FE96882-6893-75EC-112E-507EE68ED79D}"/>
              </a:ext>
            </a:extLst>
          </p:cNvPr>
          <p:cNvSpPr txBox="1"/>
          <p:nvPr/>
        </p:nvSpPr>
        <p:spPr>
          <a:xfrm>
            <a:off x="740385" y="766702"/>
            <a:ext cx="10716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FIFTH AND SIXTH AMENDMENTS</a:t>
            </a:r>
            <a:endParaRPr lang="en-US"/>
          </a:p>
        </p:txBody>
      </p:sp>
      <p:sp>
        <p:nvSpPr>
          <p:cNvPr id="3" name="TextBox 2">
            <a:extLst>
              <a:ext uri="{FF2B5EF4-FFF2-40B4-BE49-F238E27FC236}">
                <a16:creationId xmlns:a16="http://schemas.microsoft.com/office/drawing/2014/main" id="{325A5047-7902-6DFA-FE99-75706D45026D}"/>
              </a:ext>
            </a:extLst>
          </p:cNvPr>
          <p:cNvSpPr txBox="1"/>
          <p:nvPr/>
        </p:nvSpPr>
        <p:spPr>
          <a:xfrm>
            <a:off x="738775" y="1717762"/>
            <a:ext cx="11168461" cy="74020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If a student is being taken into custody by a law enforcement officer, they have the right to remain silent, and the right to an attorney.</a:t>
            </a:r>
            <a:endParaRPr lang="en-US" sz="2400">
              <a:latin typeface="Georgia Pro"/>
              <a:cs typeface="Courier New"/>
            </a:endParaRPr>
          </a:p>
          <a:p>
            <a:pPr marL="800100" lvl="1" indent="-342900">
              <a:buFont typeface="Courier New"/>
              <a:buChar char="o"/>
            </a:pPr>
            <a:r>
              <a:rPr lang="en-US" sz="2400">
                <a:latin typeface="Georgia Pro"/>
              </a:rPr>
              <a:t>"</a:t>
            </a:r>
            <a:r>
              <a:rPr lang="en-US" sz="2400">
                <a:latin typeface="Georgia Pro"/>
                <a:ea typeface="+mn-lt"/>
                <a:cs typeface="+mn-lt"/>
              </a:rPr>
              <a:t>custody“ does not necessarily mean arrest – it means being put in a situation in which </a:t>
            </a:r>
            <a:r>
              <a:rPr lang="en-US" sz="2400">
                <a:latin typeface="Georgia Pro"/>
              </a:rPr>
              <a:t>a person does not think they are allowed to leave, including interrogations.</a:t>
            </a:r>
            <a:endParaRPr lang="en-US" sz="2400">
              <a:latin typeface="Georgia Pro"/>
              <a:cs typeface="Courier New"/>
            </a:endParaRPr>
          </a:p>
          <a:p>
            <a:pPr marL="342900" indent="-342900">
              <a:buFont typeface="Arial"/>
              <a:buChar char="•"/>
            </a:pPr>
            <a:r>
              <a:rPr lang="en-US" sz="2400">
                <a:latin typeface="Georgia Pro"/>
              </a:rPr>
              <a:t>Students can and should utilize these rights, and school officials must help them understand and protect their rights and not undermine them in any way.</a:t>
            </a:r>
            <a:endParaRPr lang="en-US" sz="2400">
              <a:latin typeface="Georgia Pro"/>
              <a:cs typeface="Courier New"/>
            </a:endParaRPr>
          </a:p>
          <a:p>
            <a:pPr marL="342900" indent="-342900">
              <a:buFont typeface="Arial"/>
              <a:buChar char="•"/>
            </a:pPr>
            <a:r>
              <a:rPr lang="en-US" sz="2400">
                <a:latin typeface="Georgia Pro"/>
              </a:rPr>
              <a:t>You may open yourself up to lawsuits if you do not protect your students' 4th, 5th, and 6th Amendment rights.</a:t>
            </a: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82155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99AA3E3C-80B9-0738-EE2D-C4F0DC9206C9}"/>
              </a:ext>
            </a:extLst>
          </p:cNvPr>
          <p:cNvPicPr>
            <a:picLocks noGrp="1" noChangeAspect="1"/>
          </p:cNvPicPr>
          <p:nvPr>
            <p:ph idx="1"/>
          </p:nvPr>
        </p:nvPicPr>
        <p:blipFill>
          <a:blip r:embed="rId2"/>
          <a:stretch>
            <a:fillRect/>
          </a:stretch>
        </p:blipFill>
        <p:spPr>
          <a:xfrm>
            <a:off x="0" y="794"/>
            <a:ext cx="12191999" cy="6853409"/>
          </a:xfrm>
        </p:spPr>
      </p:pic>
      <p:sp>
        <p:nvSpPr>
          <p:cNvPr id="5" name="TextBox 4">
            <a:extLst>
              <a:ext uri="{FF2B5EF4-FFF2-40B4-BE49-F238E27FC236}">
                <a16:creationId xmlns:a16="http://schemas.microsoft.com/office/drawing/2014/main" id="{1FC7991E-CB22-EC8D-FF4F-F0FC55527C26}"/>
              </a:ext>
            </a:extLst>
          </p:cNvPr>
          <p:cNvSpPr txBox="1"/>
          <p:nvPr/>
        </p:nvSpPr>
        <p:spPr>
          <a:xfrm>
            <a:off x="994900" y="1059165"/>
            <a:ext cx="73357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THIS PRESENTATION WILL COVER:</a:t>
            </a:r>
          </a:p>
        </p:txBody>
      </p:sp>
      <p:sp>
        <p:nvSpPr>
          <p:cNvPr id="6" name="TextBox 5">
            <a:extLst>
              <a:ext uri="{FF2B5EF4-FFF2-40B4-BE49-F238E27FC236}">
                <a16:creationId xmlns:a16="http://schemas.microsoft.com/office/drawing/2014/main" id="{DDC88373-5243-CD0C-6158-0C703388C547}"/>
              </a:ext>
            </a:extLst>
          </p:cNvPr>
          <p:cNvSpPr txBox="1"/>
          <p:nvPr/>
        </p:nvSpPr>
        <p:spPr>
          <a:xfrm>
            <a:off x="1064641" y="2139431"/>
            <a:ext cx="1006600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latin typeface="Georgia Pro"/>
                <a:cs typeface="Arial"/>
              </a:rPr>
              <a:t>•</a:t>
            </a:r>
            <a:r>
              <a:rPr lang="en-US" sz="2400">
                <a:latin typeface="Georgia Pro"/>
              </a:rPr>
              <a:t>Where to file complaints</a:t>
            </a:r>
          </a:p>
          <a:p>
            <a:pPr>
              <a:lnSpc>
                <a:spcPct val="150000"/>
              </a:lnSpc>
            </a:pPr>
            <a:r>
              <a:rPr lang="en-US" sz="2400">
                <a:latin typeface="Georgia Pro"/>
                <a:cs typeface="Arial"/>
              </a:rPr>
              <a:t>•</a:t>
            </a:r>
            <a:r>
              <a:rPr lang="en-US" sz="2400">
                <a:latin typeface="Georgia Pro"/>
              </a:rPr>
              <a:t>School obligations to students under state and federal laws</a:t>
            </a:r>
          </a:p>
          <a:p>
            <a:pPr>
              <a:lnSpc>
                <a:spcPct val="150000"/>
              </a:lnSpc>
            </a:pPr>
            <a:r>
              <a:rPr lang="en-US" sz="2400">
                <a:latin typeface="Georgia Pro"/>
                <a:cs typeface="Arial"/>
              </a:rPr>
              <a:t>•</a:t>
            </a:r>
            <a:r>
              <a:rPr lang="en-US" sz="2400">
                <a:latin typeface="Georgia Pro"/>
              </a:rPr>
              <a:t>FERPA (Family Education Rights and Privacy Act of 1974)</a:t>
            </a:r>
          </a:p>
          <a:p>
            <a:pPr>
              <a:lnSpc>
                <a:spcPct val="150000"/>
              </a:lnSpc>
            </a:pPr>
            <a:r>
              <a:rPr lang="en-US" sz="2400">
                <a:latin typeface="Georgia Pro"/>
                <a:cs typeface="Arial"/>
              </a:rPr>
              <a:t>•</a:t>
            </a:r>
            <a:r>
              <a:rPr lang="en-US" sz="2400">
                <a:latin typeface="Georgia Pro"/>
              </a:rPr>
              <a:t>Students’ rights under the 4th, 5th, and 6th Amendments</a:t>
            </a:r>
          </a:p>
          <a:p>
            <a:pPr algn="l"/>
            <a:endParaRPr lang="en-US"/>
          </a:p>
        </p:txBody>
      </p:sp>
    </p:spTree>
    <p:extLst>
      <p:ext uri="{BB962C8B-B14F-4D97-AF65-F5344CB8AC3E}">
        <p14:creationId xmlns:p14="http://schemas.microsoft.com/office/powerpoint/2010/main" val="406587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96367-CC68-1A5D-F262-7D19A237D70F}"/>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07B7C01C-789F-049C-9F9C-07D763C7FE85}"/>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4280B081-1424-A44F-9B98-490655128AA1}"/>
              </a:ext>
            </a:extLst>
          </p:cNvPr>
          <p:cNvSpPr txBox="1"/>
          <p:nvPr/>
        </p:nvSpPr>
        <p:spPr>
          <a:xfrm>
            <a:off x="740385" y="766702"/>
            <a:ext cx="1071673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Georgia Pro"/>
              </a:rPr>
              <a:t>FOURTH, FIFTH AND SIXTH AMENDMENT SUGGESTIONS</a:t>
            </a:r>
            <a:endParaRPr lang="en-US" sz="2600"/>
          </a:p>
        </p:txBody>
      </p:sp>
      <p:sp>
        <p:nvSpPr>
          <p:cNvPr id="3" name="TextBox 2">
            <a:extLst>
              <a:ext uri="{FF2B5EF4-FFF2-40B4-BE49-F238E27FC236}">
                <a16:creationId xmlns:a16="http://schemas.microsoft.com/office/drawing/2014/main" id="{88CE3D3F-0DE7-5FFB-3450-94AC6CC69002}"/>
              </a:ext>
            </a:extLst>
          </p:cNvPr>
          <p:cNvSpPr txBox="1"/>
          <p:nvPr/>
        </p:nvSpPr>
        <p:spPr>
          <a:xfrm>
            <a:off x="738775" y="1717762"/>
            <a:ext cx="11168461" cy="8540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900">
                <a:latin typeface="Georgia Pro"/>
              </a:rPr>
              <a:t>Escalate any law enforcement requests for students to the Superintendent and the school district's attorney. If ICE doesn't have a valid reason to be on school grounds, you are able to ask them to leave. Some school districts have had success calling the police to force ICE to leave.</a:t>
            </a:r>
            <a:endParaRPr lang="en-US" sz="1900">
              <a:latin typeface="Georgia Pro"/>
              <a:cs typeface="Courier New"/>
            </a:endParaRPr>
          </a:p>
          <a:p>
            <a:pPr marL="342900" indent="-342900">
              <a:buFont typeface="Arial"/>
              <a:buChar char="•"/>
            </a:pPr>
            <a:r>
              <a:rPr lang="en-US" sz="1900">
                <a:latin typeface="Georgia Pro"/>
              </a:rPr>
              <a:t>Warrants are necessary for law enforcement officers to access any nonpublic areas. Revisit your school's/district's policy on what parts of the school are nonpublic. Maintain these standards for everyone and have clear demarcations.</a:t>
            </a:r>
          </a:p>
          <a:p>
            <a:pPr marL="342900" indent="-342900">
              <a:buFont typeface="Arial"/>
              <a:buChar char="•"/>
            </a:pPr>
            <a:r>
              <a:rPr lang="en-US" sz="1900">
                <a:latin typeface="Georgia Pro"/>
              </a:rPr>
              <a:t>Revisit school policies on what to do when a law enforcement officer asks to search or seize a student or their belongings, or when they ask to interrogate a student. Do you have policies in place that requires a parent or guardian to be present during an interrogation? Do you have policies in place to deny any requests to interrogate at school?</a:t>
            </a:r>
          </a:p>
          <a:p>
            <a:pPr marL="342900" indent="-342900">
              <a:buFont typeface="Arial"/>
              <a:buChar char="•"/>
            </a:pPr>
            <a:r>
              <a:rPr lang="en-US" sz="1900">
                <a:latin typeface="Georgia Pro"/>
              </a:rPr>
              <a:t>Superintendents and attorneys, you are required to make sure all law enforcement requests to search or seize students or their belongings are accompanied by a </a:t>
            </a:r>
            <a:r>
              <a:rPr lang="en-US" sz="1900" b="1">
                <a:latin typeface="Georgia Pro"/>
              </a:rPr>
              <a:t>valid</a:t>
            </a:r>
            <a:r>
              <a:rPr lang="en-US" sz="1900">
                <a:latin typeface="Georgia Pro"/>
              </a:rPr>
              <a:t> judicial search warrant. Be prepared to recognize what a judicial search warrant looks like, and have policies in place to make sure your school is helping students understand and enforce their constitutional rights.</a:t>
            </a: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1711473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145E-4CE6-F691-80DD-C92CE1E076F0}"/>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3EF1DCF2-6767-0BAD-E621-C68141571A2B}"/>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68770B1D-B19B-C7C0-9E24-3F6CFC62169F}"/>
              </a:ext>
            </a:extLst>
          </p:cNvPr>
          <p:cNvSpPr txBox="1"/>
          <p:nvPr/>
        </p:nvSpPr>
        <p:spPr>
          <a:xfrm>
            <a:off x="740385" y="766702"/>
            <a:ext cx="10716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PROTECT IMMIGRANT STUDENTS – FINAL RECAP</a:t>
            </a:r>
            <a:endParaRPr lang="en-US" sz="2800"/>
          </a:p>
        </p:txBody>
      </p:sp>
      <p:sp>
        <p:nvSpPr>
          <p:cNvPr id="3" name="TextBox 2">
            <a:extLst>
              <a:ext uri="{FF2B5EF4-FFF2-40B4-BE49-F238E27FC236}">
                <a16:creationId xmlns:a16="http://schemas.microsoft.com/office/drawing/2014/main" id="{13339379-86BD-1EE9-DE88-102703490AA1}"/>
              </a:ext>
            </a:extLst>
          </p:cNvPr>
          <p:cNvSpPr txBox="1"/>
          <p:nvPr/>
        </p:nvSpPr>
        <p:spPr>
          <a:xfrm>
            <a:off x="738775" y="1717762"/>
            <a:ext cx="11168461" cy="8802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Main rule: It is illegal to create a policy position that would chill the enrollment and attendance of students based on protected characteristics, including immigration status.</a:t>
            </a:r>
            <a:endParaRPr lang="en-US" sz="2400">
              <a:latin typeface="Georgia Pro"/>
              <a:cs typeface="Courier New"/>
            </a:endParaRPr>
          </a:p>
          <a:p>
            <a:pPr marL="342900" indent="-342900">
              <a:buFont typeface="Arial"/>
              <a:buChar char="•"/>
            </a:pPr>
            <a:r>
              <a:rPr lang="en-US" sz="2400">
                <a:latin typeface="Georgia Pro"/>
              </a:rPr>
              <a:t>FERPA protects students' personal information. Do not give it out unless it falls under a valid exception. You must verify that the exception is valid, and you must support your students' rights.</a:t>
            </a:r>
          </a:p>
          <a:p>
            <a:pPr marL="342900" indent="-342900">
              <a:buFont typeface="Arial"/>
              <a:buChar char="•"/>
            </a:pPr>
            <a:r>
              <a:rPr lang="en-US" sz="2400">
                <a:latin typeface="Georgia Pro"/>
              </a:rPr>
              <a:t>All students have constitutional rights, which you must help them understand and utilize. Make sure you understand the nature of all warrants, court orders, and subpoenas, and make sure to help your students use their right to remain silent and right to an attorney for custodial interrogations and arrests.</a:t>
            </a:r>
          </a:p>
          <a:p>
            <a:pPr marL="342900" indent="-342900">
              <a:buFont typeface="Arial"/>
              <a:buChar char="•"/>
            </a:pPr>
            <a:r>
              <a:rPr lang="en-US" sz="2400">
                <a:latin typeface="Georgia Pro"/>
              </a:rPr>
              <a:t>And remember, </a:t>
            </a:r>
            <a:r>
              <a:rPr lang="en-US" sz="2400" b="1">
                <a:latin typeface="Georgia Pro"/>
              </a:rPr>
              <a:t>you can't disclose what you don't collect</a:t>
            </a:r>
            <a:r>
              <a:rPr lang="en-US" sz="2400">
                <a:latin typeface="Georgia Pro"/>
              </a:rPr>
              <a:t>.</a:t>
            </a:r>
          </a:p>
          <a:p>
            <a:pPr marL="342900" indent="-342900">
              <a:buFont typeface="Arial"/>
              <a:buChar char="•"/>
            </a:pPr>
            <a:endParaRPr lang="en-US" sz="1900">
              <a:latin typeface="Georgia Pro"/>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282023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49BAA-3F55-9B87-7606-55DDC7B9FC1F}"/>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491975E8-B104-98AD-4EA7-7765FA0CB94A}"/>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944904B0-73E5-68AF-FD7D-F73AD999B9CB}"/>
              </a:ext>
            </a:extLst>
          </p:cNvPr>
          <p:cNvSpPr txBox="1"/>
          <p:nvPr/>
        </p:nvSpPr>
        <p:spPr>
          <a:xfrm>
            <a:off x="740385" y="766702"/>
            <a:ext cx="1091871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Georgia Pro"/>
              </a:rPr>
              <a:t>SCHOOLS ARE AUTHORIZED AND OBLIGATED TO PROTECT TRANSGENDER STUDENTS UNDER MINNESOTA LAW</a:t>
            </a:r>
            <a:endParaRPr lang="en-US" sz="2600"/>
          </a:p>
        </p:txBody>
      </p:sp>
      <p:sp>
        <p:nvSpPr>
          <p:cNvPr id="3" name="TextBox 2">
            <a:extLst>
              <a:ext uri="{FF2B5EF4-FFF2-40B4-BE49-F238E27FC236}">
                <a16:creationId xmlns:a16="http://schemas.microsoft.com/office/drawing/2014/main" id="{B777C1E3-9FDA-1D7E-290D-BE0B07BBEF48}"/>
              </a:ext>
            </a:extLst>
          </p:cNvPr>
          <p:cNvSpPr txBox="1"/>
          <p:nvPr/>
        </p:nvSpPr>
        <p:spPr>
          <a:xfrm>
            <a:off x="738775" y="1717762"/>
            <a:ext cx="11168461" cy="80637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DO ensure that transgender students use the same restrooms and locker rooms as other students, consistent with students’ gender identity. </a:t>
            </a:r>
            <a:r>
              <a:rPr lang="en-US" sz="2400" i="1">
                <a:latin typeface="Georgia Pro"/>
              </a:rPr>
              <a:t>N.H. v. Anoka-Hennepin Sch. Dist. No. 11</a:t>
            </a:r>
            <a:r>
              <a:rPr lang="en-US" sz="2400">
                <a:latin typeface="Georgia Pro"/>
              </a:rPr>
              <a:t>, 950 N.W.2d 553 (Minn. Ct. App. 2020); MHRA; Minn. Const. Art. 1 </a:t>
            </a:r>
            <a:r>
              <a:rPr lang="en-US" sz="2400">
                <a:latin typeface="Georgia Pro"/>
                <a:ea typeface="+mn-lt"/>
                <a:cs typeface="+mn-lt"/>
              </a:rPr>
              <a:t>§ 2. </a:t>
            </a:r>
            <a:endParaRPr lang="en-US" sz="2400">
              <a:latin typeface="Georgia Pro"/>
              <a:cs typeface="Courier New"/>
            </a:endParaRPr>
          </a:p>
          <a:p>
            <a:pPr marL="342900" indent="-342900">
              <a:buFont typeface="Arial"/>
              <a:buChar char="•"/>
            </a:pPr>
            <a:r>
              <a:rPr lang="en-US" sz="2400">
                <a:latin typeface="Georgia Pro"/>
              </a:rPr>
              <a:t>DO allow transgender students to participate in school activities and on teams in a way that aligns with their gender identity. MHRA; Minn. Const. Art. 1 § 2; Minnesota State High School League 300.03, 2024-2025 MSHSL Official Handbook.</a:t>
            </a:r>
          </a:p>
          <a:p>
            <a:pPr marL="342900" indent="-342900">
              <a:buFont typeface="Arial"/>
              <a:buChar char="•"/>
            </a:pPr>
            <a:endParaRPr lang="en-US" sz="24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1000147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754D0-4091-7FA0-32B6-1956E28088E4}"/>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DCF20195-1AF3-4219-491A-FBF359E8F069}"/>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0D361444-85A0-155C-8D5C-8344F8E63095}"/>
              </a:ext>
            </a:extLst>
          </p:cNvPr>
          <p:cNvSpPr txBox="1"/>
          <p:nvPr/>
        </p:nvSpPr>
        <p:spPr>
          <a:xfrm>
            <a:off x="740385" y="766702"/>
            <a:ext cx="1091871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Georgia Pro"/>
              </a:rPr>
              <a:t>SCHOOLS ARE AUTHORIZED AND OBLIGATED TO PROTECT TRANSGENDER STUDENTS UNDER MINNESOTA LAW</a:t>
            </a:r>
            <a:endParaRPr lang="en-US" sz="2600"/>
          </a:p>
        </p:txBody>
      </p:sp>
      <p:sp>
        <p:nvSpPr>
          <p:cNvPr id="3" name="TextBox 2">
            <a:extLst>
              <a:ext uri="{FF2B5EF4-FFF2-40B4-BE49-F238E27FC236}">
                <a16:creationId xmlns:a16="http://schemas.microsoft.com/office/drawing/2014/main" id="{45DBDFC2-0D30-5994-E880-8ACF3AA6BB16}"/>
              </a:ext>
            </a:extLst>
          </p:cNvPr>
          <p:cNvSpPr txBox="1"/>
          <p:nvPr/>
        </p:nvSpPr>
        <p:spPr>
          <a:xfrm>
            <a:off x="738775" y="1717762"/>
            <a:ext cx="11168461" cy="9910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DO protect LGBTQ+ students from bullying and harassment. </a:t>
            </a:r>
            <a:endParaRPr lang="en-US" sz="2400">
              <a:latin typeface="Georgia Pro"/>
              <a:cs typeface="Courier New"/>
            </a:endParaRPr>
          </a:p>
          <a:p>
            <a:pPr marL="342900" indent="-342900">
              <a:buFont typeface="Arial"/>
              <a:buChar char="•"/>
            </a:pPr>
            <a:r>
              <a:rPr lang="en-US" sz="2400">
                <a:latin typeface="Georgia Pro"/>
              </a:rPr>
              <a:t>DO respect students’ names and pronouns</a:t>
            </a:r>
            <a:r>
              <a:rPr lang="en-US" sz="2400">
                <a:latin typeface="Georgia Pro"/>
                <a:ea typeface="+mn-lt"/>
                <a:cs typeface="+mn-lt"/>
              </a:rPr>
              <a:t>. </a:t>
            </a:r>
            <a:endParaRPr lang="en-US" sz="2400">
              <a:latin typeface="Georgia Pro"/>
            </a:endParaRPr>
          </a:p>
          <a:p>
            <a:pPr marL="342900" indent="-342900">
              <a:buFont typeface="Arial"/>
              <a:buChar char="•"/>
            </a:pPr>
            <a:r>
              <a:rPr lang="en-US" sz="2400">
                <a:latin typeface="Georgia Pro"/>
              </a:rPr>
              <a:t>DO allow students to express their support for the LGBTQ+ community and dress consistent with their gender identity. </a:t>
            </a:r>
          </a:p>
          <a:p>
            <a:pPr marL="342900" indent="-342900">
              <a:buFont typeface="Arial"/>
              <a:buChar char="•"/>
            </a:pPr>
            <a:r>
              <a:rPr lang="en-US" sz="2400">
                <a:latin typeface="Georgia Pro"/>
              </a:rPr>
              <a:t>DO have students self-report their gender identity. </a:t>
            </a:r>
          </a:p>
          <a:p>
            <a:pPr marL="342900" indent="-342900">
              <a:buFont typeface="Arial"/>
              <a:buChar char="•"/>
            </a:pPr>
            <a:r>
              <a:rPr lang="en-US" sz="2400">
                <a:latin typeface="Georgia Pro"/>
              </a:rPr>
              <a:t>DO treat LGBTQ+ student groups (GSA, Pride Alliance) similarly to other student groups.</a:t>
            </a:r>
          </a:p>
          <a:p>
            <a:pPr marL="342900" indent="-342900">
              <a:buFont typeface="Arial"/>
              <a:buChar char="•"/>
            </a:pPr>
            <a:r>
              <a:rPr lang="en-US" sz="2400">
                <a:latin typeface="Georgia Pro"/>
              </a:rPr>
              <a:t>DO NOT remove books from your library shelves simply because they include LGBTQ+ characters and stories. </a:t>
            </a:r>
          </a:p>
          <a:p>
            <a:pPr marL="342900" indent="-342900">
              <a:buFont typeface="Arial"/>
              <a:buChar char="•"/>
            </a:pPr>
            <a:endParaRPr lang="en-US" sz="2400">
              <a:latin typeface="Georgia Pro"/>
            </a:endParaRPr>
          </a:p>
          <a:p>
            <a:r>
              <a:rPr lang="en-US" sz="2400">
                <a:latin typeface="Georgia Pro"/>
              </a:rPr>
              <a:t>MHRA; Safe and Supportive Schools Act; Minn. Const. Art. 1 </a:t>
            </a:r>
            <a:r>
              <a:rPr lang="en-US" sz="2400">
                <a:latin typeface="Georgia Pro"/>
                <a:ea typeface="+mn-lt"/>
                <a:cs typeface="+mn-lt"/>
              </a:rPr>
              <a:t>§ 2 &amp; 3; Minn. Stat. 134.51.</a:t>
            </a:r>
            <a:r>
              <a:rPr lang="en-US" sz="2400">
                <a:latin typeface="Georgia Pro"/>
              </a:rPr>
              <a:t> </a:t>
            </a:r>
          </a:p>
          <a:p>
            <a:pPr marL="342900" indent="-342900">
              <a:buFont typeface="Arial"/>
              <a:buChar char="•"/>
            </a:pPr>
            <a:endParaRPr lang="en-US" sz="2400">
              <a:latin typeface="Georgia Pro"/>
            </a:endParaRPr>
          </a:p>
          <a:p>
            <a:pPr marL="342900" indent="-342900">
              <a:buFont typeface="Arial"/>
              <a:buChar char="•"/>
            </a:pPr>
            <a:endParaRPr lang="en-US" sz="24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pPr algn="l"/>
            <a:endParaRPr lang="en-US"/>
          </a:p>
        </p:txBody>
      </p:sp>
    </p:spTree>
    <p:extLst>
      <p:ext uri="{BB962C8B-B14F-4D97-AF65-F5344CB8AC3E}">
        <p14:creationId xmlns:p14="http://schemas.microsoft.com/office/powerpoint/2010/main" val="3622171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E827-DD01-74C8-26D5-D399F175184D}"/>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1181B328-2A72-B35B-7C85-32A6CD3066A9}"/>
              </a:ext>
            </a:extLst>
          </p:cNvPr>
          <p:cNvPicPr>
            <a:picLocks noGrp="1" noChangeAspect="1"/>
          </p:cNvPicPr>
          <p:nvPr>
            <p:ph idx="1"/>
          </p:nvPr>
        </p:nvPicPr>
        <p:blipFill>
          <a:blip r:embed="rId2"/>
          <a:stretch>
            <a:fillRect/>
          </a:stretch>
        </p:blipFill>
        <p:spPr>
          <a:xfrm>
            <a:off x="64265" y="794"/>
            <a:ext cx="12191999" cy="6853409"/>
          </a:xfrm>
        </p:spPr>
      </p:pic>
      <p:sp>
        <p:nvSpPr>
          <p:cNvPr id="2" name="TextBox 1">
            <a:extLst>
              <a:ext uri="{FF2B5EF4-FFF2-40B4-BE49-F238E27FC236}">
                <a16:creationId xmlns:a16="http://schemas.microsoft.com/office/drawing/2014/main" id="{24F13402-7B8E-AD29-5C01-EC3DD3C5534C}"/>
              </a:ext>
            </a:extLst>
          </p:cNvPr>
          <p:cNvSpPr txBox="1"/>
          <p:nvPr/>
        </p:nvSpPr>
        <p:spPr>
          <a:xfrm>
            <a:off x="740385" y="766702"/>
            <a:ext cx="1091871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Georgia Pro"/>
              </a:rPr>
              <a:t>SCHOOLS ARE AUTHORIZED AND OBLIGATED TO PROTECT LGBTQ+ STUDENTS' PRIVACY</a:t>
            </a:r>
            <a:endParaRPr lang="en-US" sz="2600"/>
          </a:p>
        </p:txBody>
      </p:sp>
      <p:sp>
        <p:nvSpPr>
          <p:cNvPr id="3" name="TextBox 2">
            <a:extLst>
              <a:ext uri="{FF2B5EF4-FFF2-40B4-BE49-F238E27FC236}">
                <a16:creationId xmlns:a16="http://schemas.microsoft.com/office/drawing/2014/main" id="{8A2AC7B6-86EA-864B-E19A-0665611BBBB9}"/>
              </a:ext>
            </a:extLst>
          </p:cNvPr>
          <p:cNvSpPr txBox="1"/>
          <p:nvPr/>
        </p:nvSpPr>
        <p:spPr>
          <a:xfrm>
            <a:off x="738775" y="1717762"/>
            <a:ext cx="11168461" cy="99411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900">
                <a:latin typeface="Georgia Pro"/>
              </a:rPr>
              <a:t>Students have the right to ask that a school keep their sexual orientation and gender identity private. </a:t>
            </a:r>
            <a:endParaRPr lang="en-US" sz="1900">
              <a:latin typeface="Georgia Pro"/>
              <a:cs typeface="Courier New"/>
            </a:endParaRPr>
          </a:p>
          <a:p>
            <a:pPr marL="342900" indent="-342900">
              <a:buFont typeface="Arial"/>
              <a:buChar char="•"/>
            </a:pPr>
            <a:r>
              <a:rPr lang="en-US" sz="1900">
                <a:latin typeface="Georgia Pro"/>
              </a:rPr>
              <a:t>A student’s gender identity and pronouns are private, and are not directory information under FERPA and the Minnesota Government Data Practices Act. </a:t>
            </a:r>
          </a:p>
          <a:p>
            <a:pPr marL="342900" indent="-342900">
              <a:buFont typeface="Arial"/>
              <a:buChar char="•"/>
            </a:pPr>
            <a:r>
              <a:rPr lang="en-US" sz="1900">
                <a:latin typeface="Georgia Pro"/>
              </a:rPr>
              <a:t>Casual use of a student’s incorrect pronoun or incorrect name, revealing the student’s transgender status, may violate FERPA and MGDPA. </a:t>
            </a:r>
          </a:p>
          <a:p>
            <a:pPr marL="342900" indent="-342900">
              <a:buFont typeface="Arial"/>
              <a:buChar char="•"/>
            </a:pPr>
            <a:r>
              <a:rPr lang="en-US" sz="1900">
                <a:latin typeface="Georgia Pro"/>
              </a:rPr>
              <a:t>Disclosure of private information regarding a student’s transgender status could amount to harassment and discrimination under the Minnesota Human Rights Act and Minn. Const. Art. 1 </a:t>
            </a:r>
            <a:r>
              <a:rPr lang="en-US" sz="1900">
                <a:latin typeface="Georgia Pro"/>
                <a:ea typeface="+mn-lt"/>
                <a:cs typeface="+mn-lt"/>
              </a:rPr>
              <a:t>§ 2. </a:t>
            </a:r>
            <a:endParaRPr lang="en-US" sz="1900">
              <a:latin typeface="Georgia Pro"/>
            </a:endParaRPr>
          </a:p>
          <a:p>
            <a:pPr marL="342900" indent="-342900">
              <a:buFont typeface="Arial"/>
              <a:buChar char="•"/>
            </a:pPr>
            <a:r>
              <a:rPr lang="en-US" sz="1900">
                <a:latin typeface="Georgia Pro"/>
                <a:ea typeface="+mn-lt"/>
                <a:cs typeface="+mn-lt"/>
              </a:rPr>
              <a:t>FERPA requires schools and school districts to maintain a record, within the student's record, of all individuals, agencies, and organizations that have requested the student's personal information.</a:t>
            </a:r>
            <a:endParaRPr lang="en-US" sz="1900">
              <a:latin typeface="Georgia Pro"/>
              <a:ea typeface="+mn-lt"/>
              <a:cs typeface="Courier New"/>
            </a:endParaRPr>
          </a:p>
          <a:p>
            <a:pPr marL="800100" lvl="1" indent="-342900">
              <a:buFont typeface="Courier New"/>
              <a:buChar char="o"/>
            </a:pPr>
            <a:r>
              <a:rPr lang="en-US" sz="1900">
                <a:latin typeface="Georgia Pro"/>
                <a:ea typeface="+mn-lt"/>
                <a:cs typeface="Courier New"/>
              </a:rPr>
              <a:t>FERPA</a:t>
            </a:r>
            <a:r>
              <a:rPr lang="en-US" sz="1900">
                <a:latin typeface="Georgia Pro"/>
                <a:ea typeface="+mn-lt"/>
                <a:cs typeface="+mn-lt"/>
              </a:rPr>
              <a:t> makes an exception for "school officials": 1. the school must retain direct control of the information at all times, 2. the information must be limited to fulfill a "legitimate educational interest," and 3.</a:t>
            </a:r>
            <a:r>
              <a:rPr lang="en-US" sz="1900">
                <a:latin typeface="Georgia Pro"/>
              </a:rPr>
              <a:t> the use and redisclosure must be limited to the original purpose.</a:t>
            </a:r>
          </a:p>
          <a:p>
            <a:pPr marL="342900" indent="-342900">
              <a:buFont typeface="Arial"/>
              <a:buChar char="•"/>
            </a:pPr>
            <a:endParaRPr lang="en-US" sz="2400">
              <a:latin typeface="Georgia Pro"/>
              <a:cs typeface="Arial"/>
            </a:endParaRPr>
          </a:p>
          <a:p>
            <a:pPr marL="342900" indent="-342900">
              <a:buFont typeface="Arial"/>
              <a:buChar char="•"/>
            </a:pPr>
            <a:endParaRPr lang="en-US" sz="2400">
              <a:latin typeface="Georgia Pro"/>
            </a:endParaRPr>
          </a:p>
          <a:p>
            <a:pPr marL="342900" indent="-342900">
              <a:buFont typeface="Arial"/>
              <a:buChar char="•"/>
            </a:pPr>
            <a:endParaRPr lang="en-US" sz="2400">
              <a:latin typeface="Georgia Pro"/>
            </a:endParaRPr>
          </a:p>
          <a:p>
            <a:pPr marL="342900" indent="-342900">
              <a:buFont typeface="Arial"/>
              <a:buChar char="•"/>
            </a:pPr>
            <a:endParaRPr lang="en-US" sz="1900">
              <a:latin typeface="Georgia Pro"/>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400">
              <a:latin typeface="Georgia Pro"/>
              <a:cs typeface="Courier New"/>
            </a:endParaRPr>
          </a:p>
          <a:p>
            <a:pPr marL="342900" indent="-342900">
              <a:buFont typeface="Arial"/>
              <a:buChar char="•"/>
            </a:pPr>
            <a:endParaRPr lang="en-US" sz="2000">
              <a:latin typeface="Georgia Pro"/>
              <a:cs typeface="Courier New"/>
            </a:endParaRPr>
          </a:p>
          <a:p>
            <a:pPr marL="342900" indent="-342900">
              <a:buFont typeface="Arial"/>
              <a:buChar char="•"/>
            </a:pPr>
            <a:endParaRPr lang="en-US" sz="1900">
              <a:latin typeface="Georgia Pro"/>
            </a:endParaRPr>
          </a:p>
          <a:p>
            <a:pPr marL="342900" indent="-342900">
              <a:buFont typeface="Arial"/>
              <a:buChar char="•"/>
            </a:pPr>
            <a:endParaRPr lang="en-US" sz="2000">
              <a:latin typeface="Georgia Pro"/>
            </a:endParaRPr>
          </a:p>
          <a:p>
            <a:pPr marL="285750" indent="-285750">
              <a:buFont typeface="Arial"/>
              <a:buChar char="•"/>
            </a:pPr>
            <a:endParaRPr lang="en-US" sz="2000">
              <a:latin typeface="Georgia Pro"/>
            </a:endParaRPr>
          </a:p>
          <a:p>
            <a:endParaRPr lang="en-US">
              <a:latin typeface="Georgia Pro"/>
            </a:endParaRPr>
          </a:p>
          <a:p>
            <a:endParaRPr lang="en-US" sz="2400" b="1">
              <a:latin typeface="Georgia Pro"/>
            </a:endParaRPr>
          </a:p>
          <a:p>
            <a:endParaRPr lang="en-US" sz="2400" b="1">
              <a:latin typeface="Georgia Pro"/>
            </a:endParaRPr>
          </a:p>
          <a:p>
            <a:endParaRPr lang="en-US">
              <a:latin typeface="Aptos" panose="020B0004020202020204"/>
            </a:endParaRPr>
          </a:p>
        </p:txBody>
      </p:sp>
    </p:spTree>
    <p:extLst>
      <p:ext uri="{BB962C8B-B14F-4D97-AF65-F5344CB8AC3E}">
        <p14:creationId xmlns:p14="http://schemas.microsoft.com/office/powerpoint/2010/main" val="789341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BAA95-593F-A766-8A61-11CCF459E96A}"/>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4A7607D6-3FBC-C0F5-794C-F131A7B3EFF2}"/>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25296FE5-A6B1-E54F-E358-E6EAE6744D94}"/>
              </a:ext>
            </a:extLst>
          </p:cNvPr>
          <p:cNvSpPr txBox="1"/>
          <p:nvPr/>
        </p:nvSpPr>
        <p:spPr>
          <a:xfrm>
            <a:off x="740385" y="612373"/>
            <a:ext cx="1091871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Georgia Pro"/>
              </a:rPr>
              <a:t>RESOURCES </a:t>
            </a:r>
            <a:endParaRPr lang="en-US"/>
          </a:p>
        </p:txBody>
      </p:sp>
      <p:sp>
        <p:nvSpPr>
          <p:cNvPr id="3" name="TextBox 2">
            <a:extLst>
              <a:ext uri="{FF2B5EF4-FFF2-40B4-BE49-F238E27FC236}">
                <a16:creationId xmlns:a16="http://schemas.microsoft.com/office/drawing/2014/main" id="{35232487-5DFF-65F5-FC1F-FEE77ADA412A}"/>
              </a:ext>
            </a:extLst>
          </p:cNvPr>
          <p:cNvSpPr txBox="1"/>
          <p:nvPr/>
        </p:nvSpPr>
        <p:spPr>
          <a:xfrm>
            <a:off x="738775" y="1110091"/>
            <a:ext cx="1116846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Georgia Pro"/>
              </a:rPr>
              <a:t>The Department of Education has a Student Privacy Policy Office (SPPO) that specializes in student privacy and FERPA: </a:t>
            </a:r>
            <a:r>
              <a:rPr lang="en-US" sz="2000" dirty="0">
                <a:latin typeface="Georgia Pro"/>
                <a:hlinkClick r:id="rId3"/>
              </a:rPr>
              <a:t>ed.gov/about/ed-offices/opepd/student-privacy-policy-office</a:t>
            </a:r>
            <a:r>
              <a:rPr lang="en-US" sz="2000" dirty="0">
                <a:latin typeface="Georgia Pro"/>
              </a:rPr>
              <a:t> (</a:t>
            </a:r>
            <a:r>
              <a:rPr lang="en-US" sz="2000" dirty="0">
                <a:latin typeface="Georgia Pro"/>
                <a:ea typeface="Calibri"/>
                <a:cs typeface="Calibri"/>
                <a:hlinkClick r:id="rId4"/>
              </a:rPr>
              <a:t>https://perma.cc/8Y5X-8AFV</a:t>
            </a:r>
            <a:r>
              <a:rPr lang="en-US" sz="2000" dirty="0">
                <a:latin typeface="Georgia Pro"/>
                <a:ea typeface="Calibri"/>
                <a:cs typeface="Calibri"/>
              </a:rPr>
              <a:t>). </a:t>
            </a:r>
            <a:endParaRPr lang="en-US" sz="2000" dirty="0">
              <a:latin typeface="Georgia Pro"/>
              <a:cs typeface="Courier New"/>
            </a:endParaRPr>
          </a:p>
          <a:p>
            <a:pPr marL="342900" indent="-342900">
              <a:buFont typeface="Arial"/>
              <a:buChar char="•"/>
            </a:pPr>
            <a:r>
              <a:rPr lang="en-US" sz="2000" dirty="0">
                <a:latin typeface="Georgia Pro"/>
              </a:rPr>
              <a:t>Guidance letter from the DoE and </a:t>
            </a:r>
            <a:r>
              <a:rPr lang="en-US" sz="2000" dirty="0" err="1">
                <a:latin typeface="Georgia Pro"/>
              </a:rPr>
              <a:t>DoJ</a:t>
            </a:r>
            <a:r>
              <a:rPr lang="en-US" sz="2000" dirty="0">
                <a:latin typeface="Georgia Pro"/>
              </a:rPr>
              <a:t> on school obligations under </a:t>
            </a:r>
            <a:r>
              <a:rPr lang="en-US" sz="2000" i="1" dirty="0">
                <a:latin typeface="Georgia Pro"/>
              </a:rPr>
              <a:t>Plyler v. Doe </a:t>
            </a:r>
            <a:r>
              <a:rPr lang="en-US" sz="2000" dirty="0">
                <a:latin typeface="Georgia Pro"/>
              </a:rPr>
              <a:t>and other federal laws: </a:t>
            </a:r>
            <a:r>
              <a:rPr lang="en-US" sz="2000" dirty="0">
                <a:latin typeface="Georgia Pro"/>
                <a:hlinkClick r:id="rId5"/>
              </a:rPr>
              <a:t>justice.gov/sites/default/</a:t>
            </a:r>
            <a:r>
              <a:rPr lang="en-US" sz="2000" dirty="0">
                <a:latin typeface="Georgia Pro"/>
                <a:ea typeface="+mn-lt"/>
                <a:cs typeface="+mn-lt"/>
                <a:hlinkClick r:id="rId5"/>
              </a:rPr>
              <a:t>files/crt/legacy/2014/05/08/plylerletter.pdf</a:t>
            </a:r>
            <a:r>
              <a:rPr lang="en-US" sz="2000" dirty="0">
                <a:latin typeface="Georgia Pro"/>
                <a:ea typeface="+mn-lt"/>
                <a:cs typeface="+mn-lt"/>
              </a:rPr>
              <a:t> </a:t>
            </a:r>
            <a:r>
              <a:rPr lang="en-US" sz="2000" dirty="0">
                <a:latin typeface="Georgia Pro"/>
              </a:rPr>
              <a:t>(</a:t>
            </a:r>
            <a:r>
              <a:rPr lang="en-US" sz="2000" dirty="0">
                <a:solidFill>
                  <a:srgbClr val="000000"/>
                </a:solidFill>
                <a:latin typeface="Georgia Pro"/>
                <a:ea typeface="Roboto"/>
                <a:cs typeface="Roboto"/>
                <a:hlinkClick r:id="rId6"/>
              </a:rPr>
              <a:t>https://perma.cc/48BG-P2KH</a:t>
            </a:r>
            <a:r>
              <a:rPr lang="en-US" sz="2000" dirty="0">
                <a:solidFill>
                  <a:srgbClr val="000000"/>
                </a:solidFill>
                <a:latin typeface="Georgia Pro"/>
                <a:ea typeface="Roboto"/>
                <a:cs typeface="Roboto"/>
              </a:rPr>
              <a:t>) </a:t>
            </a:r>
            <a:r>
              <a:rPr lang="en-US" sz="2000" dirty="0">
                <a:latin typeface="Georgia Pro"/>
                <a:ea typeface="Roboto"/>
                <a:cs typeface="Roboto"/>
              </a:rPr>
              <a:t>and</a:t>
            </a:r>
            <a:r>
              <a:rPr lang="en-US" sz="2000" dirty="0">
                <a:latin typeface="Georgia Pro"/>
              </a:rPr>
              <a:t> accompanying</a:t>
            </a:r>
            <a:r>
              <a:rPr lang="en-US" sz="2000" dirty="0">
                <a:latin typeface="Georgia Pro"/>
                <a:ea typeface="+mn-lt"/>
                <a:cs typeface="+mn-lt"/>
              </a:rPr>
              <a:t> FAQ: </a:t>
            </a:r>
            <a:r>
              <a:rPr lang="en-US" sz="2000" dirty="0">
                <a:latin typeface="Georgia Pro"/>
                <a:ea typeface="+mn-lt"/>
                <a:cs typeface="+mn-lt"/>
                <a:hlinkClick r:id="rId7"/>
              </a:rPr>
              <a:t>justice.gov/sites/default/files/crt/legacy/2014/05/08/plylerqa.pdf</a:t>
            </a:r>
            <a:r>
              <a:rPr lang="en-US" sz="2000" dirty="0">
                <a:latin typeface="Georgia Pro"/>
              </a:rPr>
              <a:t> (</a:t>
            </a:r>
            <a:r>
              <a:rPr lang="en-US" sz="2000" dirty="0">
                <a:latin typeface="Georgia Pro"/>
                <a:ea typeface="+mn-lt"/>
                <a:cs typeface="+mn-lt"/>
                <a:hlinkClick r:id="rId8"/>
              </a:rPr>
              <a:t>https://perma.cc/B46E-J32H</a:t>
            </a:r>
            <a:r>
              <a:rPr lang="en-US" sz="2000" dirty="0">
                <a:latin typeface="Georgia Pro"/>
              </a:rPr>
              <a:t>). </a:t>
            </a:r>
          </a:p>
          <a:p>
            <a:pPr marL="342900" indent="-342900">
              <a:buFont typeface="Arial"/>
              <a:buChar char="•"/>
            </a:pPr>
            <a:r>
              <a:rPr lang="en-US" sz="2000" dirty="0">
                <a:latin typeface="Georgia Pro"/>
                <a:ea typeface="+mn-lt"/>
                <a:cs typeface="+mn-lt"/>
              </a:rPr>
              <a:t>DoE FAQs on student privacy</a:t>
            </a:r>
            <a:r>
              <a:rPr lang="en-US" sz="2000" dirty="0">
                <a:latin typeface="Georgia Pro"/>
              </a:rPr>
              <a:t>: </a:t>
            </a:r>
            <a:r>
              <a:rPr lang="en-US" sz="2000" dirty="0">
                <a:latin typeface="Georgia Pro"/>
                <a:hlinkClick r:id="rId9"/>
              </a:rPr>
              <a:t>studentprivacy.ed.gov/frequently-asked-questions</a:t>
            </a:r>
            <a:r>
              <a:rPr lang="en-US" sz="2000" dirty="0">
                <a:latin typeface="Georgia Pro"/>
                <a:ea typeface="+mn-lt"/>
                <a:cs typeface="+mn-lt"/>
              </a:rPr>
              <a:t> (</a:t>
            </a:r>
            <a:r>
              <a:rPr lang="en-US" sz="2000" dirty="0">
                <a:solidFill>
                  <a:srgbClr val="000000"/>
                </a:solidFill>
                <a:latin typeface="Georgia Pro"/>
                <a:ea typeface="+mn-lt"/>
                <a:cs typeface="+mn-lt"/>
                <a:hlinkClick r:id="rId10"/>
              </a:rPr>
              <a:t>https://perma.cc/3E6D-VMVX</a:t>
            </a:r>
            <a:r>
              <a:rPr lang="en-US" sz="2000" dirty="0">
                <a:solidFill>
                  <a:srgbClr val="000000"/>
                </a:solidFill>
                <a:latin typeface="Georgia Pro"/>
                <a:ea typeface="+mn-lt"/>
                <a:cs typeface="+mn-lt"/>
              </a:rPr>
              <a:t>)</a:t>
            </a:r>
            <a:r>
              <a:rPr lang="en-US" sz="2000" dirty="0">
                <a:latin typeface="Georgia Pro"/>
                <a:ea typeface="+mn-lt"/>
                <a:cs typeface="+mn-lt"/>
              </a:rPr>
              <a:t>. </a:t>
            </a:r>
            <a:endParaRPr lang="en-US" sz="2000" dirty="0">
              <a:latin typeface="Georgia Pro"/>
            </a:endParaRPr>
          </a:p>
          <a:p>
            <a:pPr marL="342900" indent="-342900">
              <a:buFont typeface="Arial"/>
              <a:buChar char="•"/>
            </a:pPr>
            <a:r>
              <a:rPr lang="en-US" sz="2000" dirty="0">
                <a:latin typeface="Georgia Pro"/>
                <a:ea typeface="+mn-lt"/>
                <a:cs typeface="+mn-lt"/>
              </a:rPr>
              <a:t>National Immigration Law Center guidance on warrants and subpoenas in the immigration context: </a:t>
            </a:r>
            <a:r>
              <a:rPr lang="en-US" sz="2000" dirty="0">
                <a:latin typeface="Georgia Pro"/>
                <a:ea typeface="+mn-lt"/>
                <a:cs typeface="+mn-lt"/>
                <a:hlinkClick r:id="rId11"/>
              </a:rPr>
              <a:t>nilc.org/wp-content/uploads/2020/09/Warrants-Subpoenas-Facts.pdf</a:t>
            </a:r>
            <a:r>
              <a:rPr lang="en-US" sz="2000" dirty="0">
                <a:latin typeface="Georgia Pro"/>
                <a:ea typeface="+mn-lt"/>
                <a:cs typeface="+mn-lt"/>
              </a:rPr>
              <a:t> (</a:t>
            </a:r>
            <a:r>
              <a:rPr lang="en-US" sz="2000" dirty="0">
                <a:latin typeface="Georgia Pro"/>
                <a:ea typeface="+mn-lt"/>
                <a:cs typeface="+mn-lt"/>
                <a:hlinkClick r:id="rId12"/>
              </a:rPr>
              <a:t>https://perma.cc/KG3J-GE6A</a:t>
            </a:r>
            <a:r>
              <a:rPr lang="en-US" sz="2000" dirty="0">
                <a:latin typeface="Georgia Pro"/>
                <a:ea typeface="+mn-lt"/>
                <a:cs typeface="+mn-lt"/>
              </a:rPr>
              <a:t>). </a:t>
            </a:r>
            <a:endParaRPr lang="en-US" sz="2000" dirty="0">
              <a:latin typeface="Georgia Pro"/>
            </a:endParaRPr>
          </a:p>
          <a:p>
            <a:pPr marL="342900" indent="-342900">
              <a:buFont typeface="Arial"/>
              <a:buChar char="•"/>
            </a:pPr>
            <a:endParaRPr lang="en-US" sz="2000">
              <a:latin typeface="Georgia Pro"/>
            </a:endParaRPr>
          </a:p>
          <a:p>
            <a:endParaRPr lang="en-US" sz="2000">
              <a:latin typeface="Georgia Pro"/>
            </a:endParaRPr>
          </a:p>
          <a:p>
            <a:r>
              <a:rPr lang="en-US" sz="2000" dirty="0">
                <a:latin typeface="Georgia Pro"/>
              </a:rPr>
              <a:t>Organizations like ACLU-MN are here to support however possible.</a:t>
            </a:r>
            <a:endParaRPr lang="en-US" dirty="0"/>
          </a:p>
        </p:txBody>
      </p:sp>
    </p:spTree>
    <p:extLst>
      <p:ext uri="{BB962C8B-B14F-4D97-AF65-F5344CB8AC3E}">
        <p14:creationId xmlns:p14="http://schemas.microsoft.com/office/powerpoint/2010/main" val="2464121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sign with white text&#10;&#10;AI-generated content may be incorrect.">
            <a:extLst>
              <a:ext uri="{FF2B5EF4-FFF2-40B4-BE49-F238E27FC236}">
                <a16:creationId xmlns:a16="http://schemas.microsoft.com/office/drawing/2014/main" id="{432757A1-4D11-33DD-D21E-C6743D981503}"/>
              </a:ext>
            </a:extLst>
          </p:cNvPr>
          <p:cNvPicPr>
            <a:picLocks noChangeAspect="1"/>
          </p:cNvPicPr>
          <p:nvPr/>
        </p:nvPicPr>
        <p:blipFill>
          <a:blip r:embed="rId2"/>
          <a:stretch>
            <a:fillRect/>
          </a:stretch>
        </p:blipFill>
        <p:spPr>
          <a:xfrm>
            <a:off x="-788" y="3048"/>
            <a:ext cx="12191999" cy="6917675"/>
          </a:xfrm>
          <a:prstGeom prst="rect">
            <a:avLst/>
          </a:prstGeom>
        </p:spPr>
      </p:pic>
    </p:spTree>
    <p:extLst>
      <p:ext uri="{BB962C8B-B14F-4D97-AF65-F5344CB8AC3E}">
        <p14:creationId xmlns:p14="http://schemas.microsoft.com/office/powerpoint/2010/main" val="26584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38495-21F9-20F8-F8B0-91DA44DF0907}"/>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F1974C35-F5AA-CF09-FB8E-8C9DE65A6DB4}"/>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DCCB5333-4392-C50C-8C13-86A62809C31E}"/>
              </a:ext>
            </a:extLst>
          </p:cNvPr>
          <p:cNvSpPr txBox="1"/>
          <p:nvPr/>
        </p:nvSpPr>
        <p:spPr>
          <a:xfrm>
            <a:off x="962815" y="1187986"/>
            <a:ext cx="67847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ABOUT THE ACLU OF MINNESOTA </a:t>
            </a:r>
          </a:p>
        </p:txBody>
      </p:sp>
      <p:sp>
        <p:nvSpPr>
          <p:cNvPr id="3" name="TextBox 2">
            <a:extLst>
              <a:ext uri="{FF2B5EF4-FFF2-40B4-BE49-F238E27FC236}">
                <a16:creationId xmlns:a16="http://schemas.microsoft.com/office/drawing/2014/main" id="{174E8256-E58E-FBAF-5D5B-A024505ABDF5}"/>
              </a:ext>
            </a:extLst>
          </p:cNvPr>
          <p:cNvSpPr txBox="1"/>
          <p:nvPr/>
        </p:nvSpPr>
        <p:spPr>
          <a:xfrm>
            <a:off x="965264" y="2137144"/>
            <a:ext cx="997557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eorgia Pro"/>
              </a:rPr>
              <a:t>For over 70 years in Minnesota, the ACLU has worked in courts, legislatures, and communities to protect the constitutional and individual rights of all people. With a nationwide network of offices and millions of members and supporters, we take on the toughest civil liberties fights. Beyond one person, party, or side—we the people dare to create a more perfect union.</a:t>
            </a:r>
          </a:p>
          <a:p>
            <a:pPr algn="l"/>
            <a:endParaRPr lang="en-US"/>
          </a:p>
        </p:txBody>
      </p:sp>
    </p:spTree>
    <p:extLst>
      <p:ext uri="{BB962C8B-B14F-4D97-AF65-F5344CB8AC3E}">
        <p14:creationId xmlns:p14="http://schemas.microsoft.com/office/powerpoint/2010/main" val="226215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8413F-25C0-1A28-F163-C8215457B990}"/>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FD886CF2-6398-6758-E6AE-2E1EB950D27B}"/>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4DA56A2C-0CBD-0F3F-A503-86F895BE1067}"/>
              </a:ext>
            </a:extLst>
          </p:cNvPr>
          <p:cNvSpPr txBox="1"/>
          <p:nvPr/>
        </p:nvSpPr>
        <p:spPr>
          <a:xfrm>
            <a:off x="962815" y="1187986"/>
            <a:ext cx="67847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WE'RE IN THIS TOGETHER</a:t>
            </a:r>
          </a:p>
        </p:txBody>
      </p:sp>
      <p:sp>
        <p:nvSpPr>
          <p:cNvPr id="3" name="TextBox 2">
            <a:extLst>
              <a:ext uri="{FF2B5EF4-FFF2-40B4-BE49-F238E27FC236}">
                <a16:creationId xmlns:a16="http://schemas.microsoft.com/office/drawing/2014/main" id="{3D95ED25-E1B7-A5D7-5D03-1F317EA048A6}"/>
              </a:ext>
            </a:extLst>
          </p:cNvPr>
          <p:cNvSpPr txBox="1"/>
          <p:nvPr/>
        </p:nvSpPr>
        <p:spPr>
          <a:xfrm>
            <a:off x="965264" y="2137144"/>
            <a:ext cx="997557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eorgia Pro"/>
              </a:rPr>
              <a:t>We know you love your students and may be worried about them based on recent developments around immigration and LGBTQ+ identity.</a:t>
            </a:r>
          </a:p>
          <a:p>
            <a:endParaRPr lang="en-US" sz="2400">
              <a:latin typeface="Georgia Pro"/>
            </a:endParaRPr>
          </a:p>
          <a:p>
            <a:r>
              <a:rPr lang="en-US" sz="2400">
                <a:latin typeface="Georgia Pro"/>
              </a:rPr>
              <a:t>This presentation is intended to provide Minnesota educators with an overview of how to serve their students. </a:t>
            </a:r>
          </a:p>
          <a:p>
            <a:endParaRPr lang="en-US" sz="2400">
              <a:latin typeface="Georgia Pro"/>
            </a:endParaRPr>
          </a:p>
          <a:p>
            <a:pPr algn="l"/>
            <a:endParaRPr lang="en-US"/>
          </a:p>
        </p:txBody>
      </p:sp>
    </p:spTree>
    <p:extLst>
      <p:ext uri="{BB962C8B-B14F-4D97-AF65-F5344CB8AC3E}">
        <p14:creationId xmlns:p14="http://schemas.microsoft.com/office/powerpoint/2010/main" val="253502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6EAA-31CD-1193-BC8D-C4DDC28629AA}"/>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582563EE-D752-8FE6-90F1-19E8A87D8E40}"/>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30BD11E3-02F4-7E37-1AC3-F9E96D49A5D6}"/>
              </a:ext>
            </a:extLst>
          </p:cNvPr>
          <p:cNvSpPr txBox="1"/>
          <p:nvPr/>
        </p:nvSpPr>
        <p:spPr>
          <a:xfrm>
            <a:off x="962815" y="1187986"/>
            <a:ext cx="67847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WHERE TO FILE COMPLAINTS</a:t>
            </a:r>
            <a:endParaRPr lang="en-US"/>
          </a:p>
        </p:txBody>
      </p:sp>
      <p:sp>
        <p:nvSpPr>
          <p:cNvPr id="3" name="TextBox 2">
            <a:extLst>
              <a:ext uri="{FF2B5EF4-FFF2-40B4-BE49-F238E27FC236}">
                <a16:creationId xmlns:a16="http://schemas.microsoft.com/office/drawing/2014/main" id="{4172E185-A764-5C12-F3A3-99707E36D5E3}"/>
              </a:ext>
            </a:extLst>
          </p:cNvPr>
          <p:cNvSpPr txBox="1"/>
          <p:nvPr/>
        </p:nvSpPr>
        <p:spPr>
          <a:xfrm>
            <a:off x="974445" y="2192228"/>
            <a:ext cx="10241819"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eorgia Pro"/>
                <a:cs typeface="Arial"/>
              </a:rPr>
              <a:t>With the </a:t>
            </a:r>
            <a:r>
              <a:rPr lang="en-US" sz="2400">
                <a:latin typeface="Georgia Pro"/>
              </a:rPr>
              <a:t>Minnesota Department of Human Rights: </a:t>
            </a:r>
            <a:r>
              <a:rPr lang="en-US" sz="2400">
                <a:latin typeface="Georgia Pro"/>
                <a:hlinkClick r:id="rId3"/>
              </a:rPr>
              <a:t>mn.gov/mdhr/intake/consultationinquiryform/</a:t>
            </a:r>
            <a:endParaRPr lang="en-US" sz="2400">
              <a:latin typeface="Georgia Pro"/>
            </a:endParaRPr>
          </a:p>
          <a:p>
            <a:endParaRPr lang="en-US" sz="2400">
              <a:latin typeface="Georgia Pro"/>
              <a:cs typeface="Arial"/>
            </a:endParaRPr>
          </a:p>
          <a:p>
            <a:endParaRPr lang="en-US" sz="2400">
              <a:latin typeface="Georgia Pro"/>
              <a:cs typeface="Arial"/>
            </a:endParaRPr>
          </a:p>
          <a:p>
            <a:r>
              <a:rPr lang="en-US" sz="2400">
                <a:latin typeface="Georgia Pro"/>
              </a:rPr>
              <a:t>With us at the ACLU of Minnesota: </a:t>
            </a:r>
            <a:r>
              <a:rPr lang="en-US" sz="2400">
                <a:latin typeface="Georgia Pro"/>
                <a:hlinkClick r:id="rId4"/>
              </a:rPr>
              <a:t>intake.aclu-mn.org/</a:t>
            </a:r>
            <a:r>
              <a:rPr lang="en-US" sz="2400">
                <a:latin typeface="Georgia Pro"/>
              </a:rPr>
              <a:t> </a:t>
            </a:r>
            <a:endParaRPr lang="en-US">
              <a:latin typeface="Georgia Pro"/>
            </a:endParaRPr>
          </a:p>
          <a:p>
            <a:endParaRPr lang="en-US" sz="2400">
              <a:latin typeface="Georgia Pro"/>
            </a:endParaRPr>
          </a:p>
          <a:p>
            <a:endParaRPr lang="en-US" sz="2400">
              <a:latin typeface="Georgia Pro"/>
            </a:endParaRPr>
          </a:p>
          <a:p>
            <a:pPr algn="l"/>
            <a:endParaRPr lang="en-US"/>
          </a:p>
        </p:txBody>
      </p:sp>
    </p:spTree>
    <p:extLst>
      <p:ext uri="{BB962C8B-B14F-4D97-AF65-F5344CB8AC3E}">
        <p14:creationId xmlns:p14="http://schemas.microsoft.com/office/powerpoint/2010/main" val="182448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CDEE5-0E84-C342-96CB-2D1EAE07B37E}"/>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EF1083A1-3448-41CC-A642-3CF4101FACE5}"/>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9BE863F2-51CF-7A51-73D9-E7E4C3EEE247}"/>
              </a:ext>
            </a:extLst>
          </p:cNvPr>
          <p:cNvSpPr txBox="1"/>
          <p:nvPr/>
        </p:nvSpPr>
        <p:spPr>
          <a:xfrm>
            <a:off x="632890" y="726113"/>
            <a:ext cx="109176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Georgia Pro"/>
              </a:rPr>
              <a:t>SCHOOLS' KEY RESPONSIBILITIES TO STUDENTS AND FAMILIES </a:t>
            </a:r>
          </a:p>
        </p:txBody>
      </p:sp>
      <p:sp>
        <p:nvSpPr>
          <p:cNvPr id="3" name="TextBox 2">
            <a:extLst>
              <a:ext uri="{FF2B5EF4-FFF2-40B4-BE49-F238E27FC236}">
                <a16:creationId xmlns:a16="http://schemas.microsoft.com/office/drawing/2014/main" id="{449E598D-9D56-280C-9F37-9F7AB17314FD}"/>
              </a:ext>
            </a:extLst>
          </p:cNvPr>
          <p:cNvSpPr txBox="1"/>
          <p:nvPr/>
        </p:nvSpPr>
        <p:spPr>
          <a:xfrm>
            <a:off x="561313" y="1532923"/>
            <a:ext cx="11064735"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rPr>
              <a:t>Ensure fair and non-discriminatory treatment. (MHRA, Minn. Const. Art. I, </a:t>
            </a:r>
            <a:r>
              <a:rPr lang="en-US" sz="2400" i="1">
                <a:latin typeface="Georgia Pro"/>
              </a:rPr>
              <a:t>Plyler v. Doe</a:t>
            </a:r>
            <a:r>
              <a:rPr lang="en-US" sz="2400">
                <a:latin typeface="Georgia Pro"/>
              </a:rPr>
              <a:t>, Title IV and VI of the Civil Rights Act, Title IX, 14th Amendment.)</a:t>
            </a:r>
            <a:endParaRPr lang="en-US"/>
          </a:p>
          <a:p>
            <a:pPr marL="342900" indent="-342900">
              <a:buFont typeface="Arial"/>
              <a:buChar char="•"/>
            </a:pPr>
            <a:r>
              <a:rPr lang="en-US" sz="2400">
                <a:latin typeface="Georgia Pro"/>
              </a:rPr>
              <a:t>Protect the privacy of students and families. (MGDPA, FERPA.)</a:t>
            </a:r>
            <a:endParaRPr lang="en-US">
              <a:latin typeface="Aptos"/>
            </a:endParaRPr>
          </a:p>
          <a:p>
            <a:pPr marL="342900" indent="-342900">
              <a:buFont typeface="Arial"/>
              <a:buChar char="•"/>
            </a:pPr>
            <a:r>
              <a:rPr lang="en-US" sz="2400">
                <a:latin typeface="Georgia Pro"/>
              </a:rPr>
              <a:t>Protect students’ constitutional rights with respect to law enforcement. (4th, 5th, and 6th Amendments.)</a:t>
            </a:r>
            <a:endParaRPr lang="en-US">
              <a:latin typeface="Aptos"/>
            </a:endParaRPr>
          </a:p>
          <a:p>
            <a:pPr marL="342900" indent="-342900">
              <a:buFont typeface="Arial"/>
              <a:buChar char="•"/>
            </a:pPr>
            <a:r>
              <a:rPr lang="en-US" sz="2400">
                <a:latin typeface="Georgia Pro"/>
              </a:rPr>
              <a:t>Ensure school is free of harassment and bullying. (MHRA, Safe and Supportive Minnesota Schools Act, Title IV, VI, and Title IX, Minn. Const. Art. 1, 14</a:t>
            </a:r>
            <a:r>
              <a:rPr lang="en-US" sz="2400" baseline="30000">
                <a:latin typeface="Georgia Pro"/>
              </a:rPr>
              <a:t>th</a:t>
            </a:r>
            <a:r>
              <a:rPr lang="en-US" sz="2400">
                <a:latin typeface="Georgia Pro"/>
              </a:rPr>
              <a:t> Amendment.)</a:t>
            </a:r>
            <a:endParaRPr lang="en-US">
              <a:latin typeface="Aptos"/>
            </a:endParaRPr>
          </a:p>
          <a:p>
            <a:pPr marL="342900" indent="-342900">
              <a:buFont typeface="Arial"/>
              <a:buChar char="•"/>
            </a:pPr>
            <a:r>
              <a:rPr lang="en-US" sz="2400">
                <a:latin typeface="Georgia Pro"/>
              </a:rPr>
              <a:t>Administrators' responsibilities extend to overseeing the activities of all persons working in a school and directly with students and parents.</a:t>
            </a:r>
            <a:endParaRPr lang="en-US">
              <a:latin typeface="Aptos"/>
            </a:endParaRPr>
          </a:p>
          <a:p>
            <a:pPr algn="l"/>
            <a:endParaRPr lang="en-US"/>
          </a:p>
        </p:txBody>
      </p:sp>
    </p:spTree>
    <p:extLst>
      <p:ext uri="{BB962C8B-B14F-4D97-AF65-F5344CB8AC3E}">
        <p14:creationId xmlns:p14="http://schemas.microsoft.com/office/powerpoint/2010/main" val="386878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4965-2F4E-ABE3-F07C-B3B71D6D505C}"/>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63577BAD-FBA0-1933-9188-10A76BA90265}"/>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83D698B5-75C3-4D17-D63D-D71B8C453ED8}"/>
              </a:ext>
            </a:extLst>
          </p:cNvPr>
          <p:cNvSpPr txBox="1"/>
          <p:nvPr/>
        </p:nvSpPr>
        <p:spPr>
          <a:xfrm>
            <a:off x="632890" y="726113"/>
            <a:ext cx="109176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Georgia Pro"/>
              </a:rPr>
              <a:t>RIGHTS OF MINNESOTA STUDENTS UNDER STATE LAW</a:t>
            </a:r>
            <a:endParaRPr lang="en-US" sz="2800">
              <a:latin typeface="Georgia Pro"/>
            </a:endParaRPr>
          </a:p>
        </p:txBody>
      </p:sp>
      <p:sp>
        <p:nvSpPr>
          <p:cNvPr id="3" name="TextBox 2">
            <a:extLst>
              <a:ext uri="{FF2B5EF4-FFF2-40B4-BE49-F238E27FC236}">
                <a16:creationId xmlns:a16="http://schemas.microsoft.com/office/drawing/2014/main" id="{3BB9CBAB-5507-5A36-53DC-6A28B2FE9909}"/>
              </a:ext>
            </a:extLst>
          </p:cNvPr>
          <p:cNvSpPr txBox="1"/>
          <p:nvPr/>
        </p:nvSpPr>
        <p:spPr>
          <a:xfrm>
            <a:off x="561313" y="1532923"/>
            <a:ext cx="11064735"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cs typeface="Arial"/>
              </a:rPr>
              <a:t>“</a:t>
            </a:r>
            <a:r>
              <a:rPr lang="en-US" sz="2400">
                <a:latin typeface="Georgia Pro"/>
              </a:rPr>
              <a:t>Education is a fundamental right under the [Minnesota] state constitution, not only because of its overall importance to the state but also because of the explicit language used to describe this constitutional mandate.” </a:t>
            </a:r>
            <a:r>
              <a:rPr lang="en-US" sz="2400" i="1">
                <a:latin typeface="Georgia Pro"/>
              </a:rPr>
              <a:t>Skeen v. State</a:t>
            </a:r>
            <a:r>
              <a:rPr lang="en-US" sz="2400">
                <a:latin typeface="Georgia Pro"/>
              </a:rPr>
              <a:t>, 505 N.W.2d 299, 313 (Minn. 1993). </a:t>
            </a:r>
          </a:p>
          <a:p>
            <a:pPr marL="342900" indent="-342900">
              <a:buFont typeface="Arial"/>
              <a:buChar char="•"/>
            </a:pPr>
            <a:r>
              <a:rPr lang="en-US" sz="2400">
                <a:latin typeface="Georgia Pro"/>
              </a:rPr>
              <a:t>The Minnesota Human Rights Act protects students from discrimination and harassment based on their race, religion, national origin, sex, sexual orientation, and gender identity. All Minnesota students are entitled full access to any school. Minn. Stat.</a:t>
            </a:r>
            <a:r>
              <a:rPr lang="en-US" sz="2400">
                <a:latin typeface="Georgia Pro"/>
                <a:cs typeface="Times New Roman"/>
              </a:rPr>
              <a:t> </a:t>
            </a:r>
            <a:r>
              <a:rPr lang="en-US" sz="2400">
                <a:latin typeface="Georgia Pro"/>
                <a:ea typeface="+mn-lt"/>
                <a:cs typeface="+mn-lt"/>
              </a:rPr>
              <a:t>§ 363A.13.</a:t>
            </a:r>
            <a:endParaRPr lang="en-US" sz="2400">
              <a:latin typeface="Georgia Pro"/>
            </a:endParaRPr>
          </a:p>
          <a:p>
            <a:pPr marL="342900" indent="-342900">
              <a:buFont typeface="Arial"/>
              <a:buChar char="•"/>
            </a:pPr>
            <a:r>
              <a:rPr lang="en-US" sz="2400">
                <a:latin typeface="Georgia Pro"/>
              </a:rPr>
              <a:t>The Safe and Supportive Minnesota Schools Act prohibits bullying and harassment based on race, ethnicity, color, religion, national origin, immigration status, sex, sexual orientation, and gender identity. Minn. Stat. § 121A.031.</a:t>
            </a:r>
          </a:p>
          <a:p>
            <a:pPr marL="342900" indent="-342900">
              <a:buFont typeface="Arial"/>
              <a:buChar char="•"/>
            </a:pPr>
            <a:endParaRPr lang="en-US" sz="2400">
              <a:latin typeface="Georgia Pro"/>
            </a:endParaRPr>
          </a:p>
          <a:p>
            <a:pPr algn="l"/>
            <a:endParaRPr lang="en-US"/>
          </a:p>
        </p:txBody>
      </p:sp>
    </p:spTree>
    <p:extLst>
      <p:ext uri="{BB962C8B-B14F-4D97-AF65-F5344CB8AC3E}">
        <p14:creationId xmlns:p14="http://schemas.microsoft.com/office/powerpoint/2010/main" val="164084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8D687-D6D9-C4F0-2EEF-9A93A0AB9A65}"/>
            </a:ext>
          </a:extLst>
        </p:cNvPr>
        <p:cNvGrpSpPr/>
        <p:nvPr/>
      </p:nvGrpSpPr>
      <p:grpSpPr>
        <a:xfrm>
          <a:off x="0" y="0"/>
          <a:ext cx="0" cy="0"/>
          <a:chOff x="0" y="0"/>
          <a:chExt cx="0" cy="0"/>
        </a:xfrm>
      </p:grpSpPr>
      <p:pic>
        <p:nvPicPr>
          <p:cNvPr id="4" name="Content Placeholder 3" descr="A white background with black and white clouds&#10;&#10;AI-generated content may be incorrect.">
            <a:extLst>
              <a:ext uri="{FF2B5EF4-FFF2-40B4-BE49-F238E27FC236}">
                <a16:creationId xmlns:a16="http://schemas.microsoft.com/office/drawing/2014/main" id="{F3DF2AC3-52F2-E6D8-4ADA-DFA1C85ABE7E}"/>
              </a:ext>
            </a:extLst>
          </p:cNvPr>
          <p:cNvPicPr>
            <a:picLocks noGrp="1" noChangeAspect="1"/>
          </p:cNvPicPr>
          <p:nvPr>
            <p:ph idx="1"/>
          </p:nvPr>
        </p:nvPicPr>
        <p:blipFill>
          <a:blip r:embed="rId2"/>
          <a:stretch>
            <a:fillRect/>
          </a:stretch>
        </p:blipFill>
        <p:spPr>
          <a:xfrm>
            <a:off x="0" y="794"/>
            <a:ext cx="12191999" cy="6853409"/>
          </a:xfrm>
        </p:spPr>
      </p:pic>
      <p:sp>
        <p:nvSpPr>
          <p:cNvPr id="2" name="TextBox 1">
            <a:extLst>
              <a:ext uri="{FF2B5EF4-FFF2-40B4-BE49-F238E27FC236}">
                <a16:creationId xmlns:a16="http://schemas.microsoft.com/office/drawing/2014/main" id="{040D9D14-7E62-6439-73CA-416F3734E801}"/>
              </a:ext>
            </a:extLst>
          </p:cNvPr>
          <p:cNvSpPr txBox="1"/>
          <p:nvPr/>
        </p:nvSpPr>
        <p:spPr>
          <a:xfrm>
            <a:off x="632890" y="726113"/>
            <a:ext cx="111379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a:latin typeface="Georgia Pro"/>
              </a:rPr>
              <a:t>SCHOOLS ARE AUTHORIZED AND OBLIGATED TO PROTECT STUDENTS FROM IMMIGRANT FAMILIES</a:t>
            </a:r>
            <a:endParaRPr lang="en-US"/>
          </a:p>
        </p:txBody>
      </p:sp>
      <p:sp>
        <p:nvSpPr>
          <p:cNvPr id="3" name="TextBox 2">
            <a:extLst>
              <a:ext uri="{FF2B5EF4-FFF2-40B4-BE49-F238E27FC236}">
                <a16:creationId xmlns:a16="http://schemas.microsoft.com/office/drawing/2014/main" id="{93DFF4F3-748A-6A26-6D6F-A9ED95DF1CD6}"/>
              </a:ext>
            </a:extLst>
          </p:cNvPr>
          <p:cNvSpPr txBox="1"/>
          <p:nvPr/>
        </p:nvSpPr>
        <p:spPr>
          <a:xfrm>
            <a:off x="634759" y="1946055"/>
            <a:ext cx="1106473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Georgia Pro"/>
                <a:ea typeface="+mn-lt"/>
                <a:cs typeface="+mn-lt"/>
              </a:rPr>
              <a:t>Taken </a:t>
            </a:r>
            <a:r>
              <a:rPr lang="en-US" sz="2400">
                <a:latin typeface="Georgia Pro"/>
              </a:rPr>
              <a:t>together, state and federal law gives the school the authority and the obligation to protect</a:t>
            </a:r>
            <a:r>
              <a:rPr lang="en-US" sz="2400">
                <a:latin typeface="Georgia Pro"/>
                <a:ea typeface="+mn-lt"/>
                <a:cs typeface="+mn-lt"/>
              </a:rPr>
              <a:t> the rights of </a:t>
            </a:r>
            <a:r>
              <a:rPr lang="en-US" sz="2400" i="1">
                <a:latin typeface="Georgia Pro"/>
                <a:ea typeface="+mn-lt"/>
                <a:cs typeface="+mn-lt"/>
              </a:rPr>
              <a:t>all</a:t>
            </a:r>
            <a:r>
              <a:rPr lang="en-US" sz="2400">
                <a:latin typeface="Georgia Pro"/>
                <a:ea typeface="+mn-lt"/>
                <a:cs typeface="+mn-lt"/>
              </a:rPr>
              <a:t> students to a public K-12 education free from discrimination and bullying, and regardless of the immigration status of any student or their family. </a:t>
            </a:r>
            <a:endParaRPr lang="en-US" sz="2400">
              <a:latin typeface="Georgia Pro"/>
            </a:endParaRPr>
          </a:p>
          <a:p>
            <a:pPr marL="342900" indent="-342900">
              <a:buFont typeface="Arial"/>
              <a:buChar char="•"/>
            </a:pPr>
            <a:r>
              <a:rPr lang="en-US" sz="2400" b="1">
                <a:latin typeface="Georgia Pro"/>
              </a:rPr>
              <a:t>Main rule:</a:t>
            </a:r>
            <a:r>
              <a:rPr lang="en-US" sz="2400">
                <a:latin typeface="Georgia Pro"/>
              </a:rPr>
              <a:t> School policies that chill or limit participation of, or exclude altogether, students based on their or their parents' or guardians' actual or perceived immigration status are unconstitutional and unlawful. </a:t>
            </a:r>
          </a:p>
          <a:p>
            <a:pPr marL="342900" indent="-342900">
              <a:buFont typeface="Arial"/>
              <a:buChar char="•"/>
            </a:pPr>
            <a:endParaRPr lang="en-US" sz="2200">
              <a:latin typeface="Georgia Pro"/>
            </a:endParaRPr>
          </a:p>
          <a:p>
            <a:pPr marL="342900" indent="-342900">
              <a:buFont typeface="Arial"/>
              <a:buChar char="•"/>
            </a:pPr>
            <a:endParaRPr lang="en-US" sz="2400">
              <a:latin typeface="Georgia Pro"/>
            </a:endParaRPr>
          </a:p>
          <a:p>
            <a:pPr marL="342900" indent="-342900">
              <a:buFont typeface="Arial"/>
              <a:buChar char="•"/>
            </a:pPr>
            <a:endParaRPr lang="en-US" sz="2400">
              <a:latin typeface="Georgia Pro"/>
            </a:endParaRPr>
          </a:p>
          <a:p>
            <a:pPr algn="l"/>
            <a:endParaRPr lang="en-US"/>
          </a:p>
        </p:txBody>
      </p:sp>
    </p:spTree>
    <p:extLst>
      <p:ext uri="{BB962C8B-B14F-4D97-AF65-F5344CB8AC3E}">
        <p14:creationId xmlns:p14="http://schemas.microsoft.com/office/powerpoint/2010/main" val="155952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36</Slides>
  <Notes>0</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cp:revision>
  <dcterms:created xsi:type="dcterms:W3CDTF">2025-02-06T16:34:48Z</dcterms:created>
  <dcterms:modified xsi:type="dcterms:W3CDTF">2025-02-07T19:30:05Z</dcterms:modified>
</cp:coreProperties>
</file>