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43"/>
  </p:notesMasterIdLst>
  <p:sldIdLst>
    <p:sldId id="299" r:id="rId5"/>
    <p:sldId id="300" r:id="rId6"/>
    <p:sldId id="396" r:id="rId7"/>
    <p:sldId id="427" r:id="rId8"/>
    <p:sldId id="391" r:id="rId9"/>
    <p:sldId id="420" r:id="rId10"/>
    <p:sldId id="392" r:id="rId11"/>
    <p:sldId id="398" r:id="rId12"/>
    <p:sldId id="399" r:id="rId13"/>
    <p:sldId id="393" r:id="rId14"/>
    <p:sldId id="429" r:id="rId15"/>
    <p:sldId id="430" r:id="rId16"/>
    <p:sldId id="431" r:id="rId17"/>
    <p:sldId id="421" r:id="rId18"/>
    <p:sldId id="371" r:id="rId19"/>
    <p:sldId id="370" r:id="rId20"/>
    <p:sldId id="372" r:id="rId21"/>
    <p:sldId id="416" r:id="rId22"/>
    <p:sldId id="406" r:id="rId23"/>
    <p:sldId id="407" r:id="rId24"/>
    <p:sldId id="408" r:id="rId25"/>
    <p:sldId id="409" r:id="rId26"/>
    <p:sldId id="294" r:id="rId27"/>
    <p:sldId id="422" r:id="rId28"/>
    <p:sldId id="412" r:id="rId29"/>
    <p:sldId id="419" r:id="rId30"/>
    <p:sldId id="423" r:id="rId31"/>
    <p:sldId id="424" r:id="rId32"/>
    <p:sldId id="425" r:id="rId33"/>
    <p:sldId id="432" r:id="rId34"/>
    <p:sldId id="426" r:id="rId35"/>
    <p:sldId id="295" r:id="rId36"/>
    <p:sldId id="296" r:id="rId37"/>
    <p:sldId id="297" r:id="rId38"/>
    <p:sldId id="418" r:id="rId39"/>
    <p:sldId id="417" r:id="rId40"/>
    <p:sldId id="345" r:id="rId41"/>
    <p:sldId id="410" r:id="rId42"/>
  </p:sldIdLst>
  <p:sldSz cx="12192000" cy="68580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228724-6D8C-7A48-EBFD-71B898EE356B}" name="Catherine Ahlin-Halverson" initials="CA" userId="S::cahlin@aclu-mn.org::e7b82ee7-7342-40cd-9c5c-0def47645a63" providerId="AD"/>
  <p188:author id="{B730E08A-2189-4AFA-B0FF-2721AC67768E}" name="Asha Penprase" initials="AP" userId="S::APenprase@aclu-mn.org::b1e1e676-8508-49c5-86a0-6750aae4ed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7F72AC-4688-4A1D-AE89-DDF1B51EAAAC}" v="6196" dt="2025-10-09T21:33:57.251"/>
    <p1510:client id="{31381551-DC2A-4BA6-AA57-640C90ABF608}" v="10" dt="2025-10-09T23:23:32.507"/>
    <p1510:client id="{6C72EA6D-AA8A-4E2E-981C-145B13CFC0FC}" v="1132" dt="2025-10-09T16:51:56.875"/>
    <p1510:client id="{7DF76822-1856-11BC-1664-B27D75CB4D4B}" v="121" dt="2025-10-09T20:41:36.050"/>
    <p1510:client id="{A84294F5-9593-853F-036C-CFB2E5D997B9}" v="330" dt="2025-10-09T21:42:11.231"/>
    <p1510:client id="{D367E056-7599-DE1E-10B2-080435D412DC}" v="7" dt="2025-10-10T14:57:01.258"/>
    <p1510:client id="{D60EFA11-DCDE-429F-B296-E383BB2D61AA}" v="390" dt="2025-10-09T18:56:11.635"/>
    <p1510:client id="{E9AB7DBD-9475-2668-7416-9A92884547A8}" v="2" dt="2025-10-09T16:58:46.25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AF6F0"/>
              </a:solidFill>
              <a:prstDash val="solid"/>
              <a:round/>
            </a:ln>
          </a:left>
          <a:right>
            <a:ln w="12700" cap="flat">
              <a:solidFill>
                <a:srgbClr val="FAF6F0"/>
              </a:solidFill>
              <a:prstDash val="solid"/>
              <a:round/>
            </a:ln>
          </a:right>
          <a:top>
            <a:ln w="12700" cap="flat">
              <a:solidFill>
                <a:srgbClr val="FAF6F0"/>
              </a:solidFill>
              <a:prstDash val="solid"/>
              <a:round/>
            </a:ln>
          </a:top>
          <a:bottom>
            <a:ln w="12700" cap="flat">
              <a:solidFill>
                <a:srgbClr val="FAF6F0"/>
              </a:solidFill>
              <a:prstDash val="solid"/>
              <a:round/>
            </a:ln>
          </a:bottom>
          <a:insideH>
            <a:ln w="12700" cap="flat">
              <a:solidFill>
                <a:srgbClr val="FAF6F0"/>
              </a:solidFill>
              <a:prstDash val="solid"/>
              <a:round/>
            </a:ln>
          </a:insideH>
          <a:insideV>
            <a:ln w="12700" cap="flat">
              <a:solidFill>
                <a:srgbClr val="FAF6F0"/>
              </a:solidFill>
              <a:prstDash val="solid"/>
              <a:round/>
            </a:ln>
          </a:insideV>
        </a:tcBdr>
        <a:fill>
          <a:solidFill>
            <a:srgbClr val="F1CBCB"/>
          </a:solidFill>
        </a:fill>
      </a:tcStyle>
    </a:wholeTbl>
    <a:band2H>
      <a:tcTxStyle/>
      <a:tcStyle>
        <a:tcBdr/>
        <a:fill>
          <a:solidFill>
            <a:srgbClr val="F8E7E7"/>
          </a:solidFill>
        </a:fill>
      </a:tcStyle>
    </a:band2H>
    <a:firstCol>
      <a:tcTxStyle b="on" i="off">
        <a:fontRef idx="major">
          <a:srgbClr val="FAF6F0"/>
        </a:fontRef>
        <a:srgbClr val="FAF6F0"/>
      </a:tcTxStyle>
      <a:tcStyle>
        <a:tcBdr>
          <a:left>
            <a:ln w="12700" cap="flat">
              <a:solidFill>
                <a:srgbClr val="FAF6F0"/>
              </a:solidFill>
              <a:prstDash val="solid"/>
              <a:round/>
            </a:ln>
          </a:left>
          <a:right>
            <a:ln w="12700" cap="flat">
              <a:solidFill>
                <a:srgbClr val="FAF6F0"/>
              </a:solidFill>
              <a:prstDash val="solid"/>
              <a:round/>
            </a:ln>
          </a:right>
          <a:top>
            <a:ln w="12700" cap="flat">
              <a:solidFill>
                <a:srgbClr val="FAF6F0"/>
              </a:solidFill>
              <a:prstDash val="solid"/>
              <a:round/>
            </a:ln>
          </a:top>
          <a:bottom>
            <a:ln w="12700" cap="flat">
              <a:solidFill>
                <a:srgbClr val="FAF6F0"/>
              </a:solidFill>
              <a:prstDash val="solid"/>
              <a:round/>
            </a:ln>
          </a:bottom>
          <a:insideH>
            <a:ln w="12700" cap="flat">
              <a:solidFill>
                <a:srgbClr val="FAF6F0"/>
              </a:solidFill>
              <a:prstDash val="solid"/>
              <a:round/>
            </a:ln>
          </a:insideH>
          <a:insideV>
            <a:ln w="12700" cap="flat">
              <a:solidFill>
                <a:srgbClr val="FAF6F0"/>
              </a:solidFill>
              <a:prstDash val="solid"/>
              <a:round/>
            </a:ln>
          </a:insideV>
        </a:tcBdr>
        <a:fill>
          <a:solidFill>
            <a:schemeClr val="accent1"/>
          </a:solidFill>
        </a:fill>
      </a:tcStyle>
    </a:firstCol>
    <a:lastRow>
      <a:tcTxStyle b="on" i="off">
        <a:fontRef idx="major">
          <a:srgbClr val="FAF6F0"/>
        </a:fontRef>
        <a:srgbClr val="FAF6F0"/>
      </a:tcTxStyle>
      <a:tcStyle>
        <a:tcBdr>
          <a:left>
            <a:ln w="12700" cap="flat">
              <a:solidFill>
                <a:srgbClr val="FAF6F0"/>
              </a:solidFill>
              <a:prstDash val="solid"/>
              <a:round/>
            </a:ln>
          </a:left>
          <a:right>
            <a:ln w="12700" cap="flat">
              <a:solidFill>
                <a:srgbClr val="FAF6F0"/>
              </a:solidFill>
              <a:prstDash val="solid"/>
              <a:round/>
            </a:ln>
          </a:right>
          <a:top>
            <a:ln w="38100" cap="flat">
              <a:solidFill>
                <a:srgbClr val="FAF6F0"/>
              </a:solidFill>
              <a:prstDash val="solid"/>
              <a:round/>
            </a:ln>
          </a:top>
          <a:bottom>
            <a:ln w="12700" cap="flat">
              <a:solidFill>
                <a:srgbClr val="FAF6F0"/>
              </a:solidFill>
              <a:prstDash val="solid"/>
              <a:round/>
            </a:ln>
          </a:bottom>
          <a:insideH>
            <a:ln w="12700" cap="flat">
              <a:solidFill>
                <a:srgbClr val="FAF6F0"/>
              </a:solidFill>
              <a:prstDash val="solid"/>
              <a:round/>
            </a:ln>
          </a:insideH>
          <a:insideV>
            <a:ln w="12700" cap="flat">
              <a:solidFill>
                <a:srgbClr val="FAF6F0"/>
              </a:solidFill>
              <a:prstDash val="solid"/>
              <a:round/>
            </a:ln>
          </a:insideV>
        </a:tcBdr>
        <a:fill>
          <a:solidFill>
            <a:schemeClr val="accent1"/>
          </a:solidFill>
        </a:fill>
      </a:tcStyle>
    </a:lastRow>
    <a:firstRow>
      <a:tcTxStyle b="on" i="off">
        <a:fontRef idx="major">
          <a:srgbClr val="FAF6F0"/>
        </a:fontRef>
        <a:srgbClr val="FAF6F0"/>
      </a:tcTxStyle>
      <a:tcStyle>
        <a:tcBdr>
          <a:left>
            <a:ln w="12700" cap="flat">
              <a:solidFill>
                <a:srgbClr val="FAF6F0"/>
              </a:solidFill>
              <a:prstDash val="solid"/>
              <a:round/>
            </a:ln>
          </a:left>
          <a:right>
            <a:ln w="12700" cap="flat">
              <a:solidFill>
                <a:srgbClr val="FAF6F0"/>
              </a:solidFill>
              <a:prstDash val="solid"/>
              <a:round/>
            </a:ln>
          </a:right>
          <a:top>
            <a:ln w="12700" cap="flat">
              <a:solidFill>
                <a:srgbClr val="FAF6F0"/>
              </a:solidFill>
              <a:prstDash val="solid"/>
              <a:round/>
            </a:ln>
          </a:top>
          <a:bottom>
            <a:ln w="38100" cap="flat">
              <a:solidFill>
                <a:srgbClr val="FAF6F0"/>
              </a:solidFill>
              <a:prstDash val="solid"/>
              <a:round/>
            </a:ln>
          </a:bottom>
          <a:insideH>
            <a:ln w="12700" cap="flat">
              <a:solidFill>
                <a:srgbClr val="FAF6F0"/>
              </a:solidFill>
              <a:prstDash val="solid"/>
              <a:round/>
            </a:ln>
          </a:insideH>
          <a:insideV>
            <a:ln w="12700" cap="flat">
              <a:solidFill>
                <a:srgbClr val="FAF6F0"/>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AF6F0"/>
              </a:solidFill>
              <a:prstDash val="solid"/>
              <a:round/>
            </a:ln>
          </a:left>
          <a:right>
            <a:ln w="12700" cap="flat">
              <a:solidFill>
                <a:srgbClr val="FAF6F0"/>
              </a:solidFill>
              <a:prstDash val="solid"/>
              <a:round/>
            </a:ln>
          </a:right>
          <a:top>
            <a:ln w="12700" cap="flat">
              <a:solidFill>
                <a:srgbClr val="FAF6F0"/>
              </a:solidFill>
              <a:prstDash val="solid"/>
              <a:round/>
            </a:ln>
          </a:top>
          <a:bottom>
            <a:ln w="12700" cap="flat">
              <a:solidFill>
                <a:srgbClr val="FAF6F0"/>
              </a:solidFill>
              <a:prstDash val="solid"/>
              <a:round/>
            </a:ln>
          </a:bottom>
          <a:insideH>
            <a:ln w="12700" cap="flat">
              <a:solidFill>
                <a:srgbClr val="FAF6F0"/>
              </a:solidFill>
              <a:prstDash val="solid"/>
              <a:round/>
            </a:ln>
          </a:insideH>
          <a:insideV>
            <a:ln w="12700" cap="flat">
              <a:solidFill>
                <a:srgbClr val="FAF6F0"/>
              </a:solidFill>
              <a:prstDash val="solid"/>
              <a:round/>
            </a:ln>
          </a:insideV>
        </a:tcBdr>
        <a:fill>
          <a:solidFill>
            <a:srgbClr val="CEDDD2"/>
          </a:solidFill>
        </a:fill>
      </a:tcStyle>
    </a:wholeTbl>
    <a:band2H>
      <a:tcTxStyle/>
      <a:tcStyle>
        <a:tcBdr/>
        <a:fill>
          <a:solidFill>
            <a:srgbClr val="E8EFEA"/>
          </a:solidFill>
        </a:fill>
      </a:tcStyle>
    </a:band2H>
    <a:firstCol>
      <a:tcTxStyle b="on" i="off">
        <a:fontRef idx="major">
          <a:srgbClr val="FAF6F0"/>
        </a:fontRef>
        <a:srgbClr val="FAF6F0"/>
      </a:tcTxStyle>
      <a:tcStyle>
        <a:tcBdr>
          <a:left>
            <a:ln w="12700" cap="flat">
              <a:solidFill>
                <a:srgbClr val="FAF6F0"/>
              </a:solidFill>
              <a:prstDash val="solid"/>
              <a:round/>
            </a:ln>
          </a:left>
          <a:right>
            <a:ln w="12700" cap="flat">
              <a:solidFill>
                <a:srgbClr val="FAF6F0"/>
              </a:solidFill>
              <a:prstDash val="solid"/>
              <a:round/>
            </a:ln>
          </a:right>
          <a:top>
            <a:ln w="12700" cap="flat">
              <a:solidFill>
                <a:srgbClr val="FAF6F0"/>
              </a:solidFill>
              <a:prstDash val="solid"/>
              <a:round/>
            </a:ln>
          </a:top>
          <a:bottom>
            <a:ln w="12700" cap="flat">
              <a:solidFill>
                <a:srgbClr val="FAF6F0"/>
              </a:solidFill>
              <a:prstDash val="solid"/>
              <a:round/>
            </a:ln>
          </a:bottom>
          <a:insideH>
            <a:ln w="12700" cap="flat">
              <a:solidFill>
                <a:srgbClr val="FAF6F0"/>
              </a:solidFill>
              <a:prstDash val="solid"/>
              <a:round/>
            </a:ln>
          </a:insideH>
          <a:insideV>
            <a:ln w="12700" cap="flat">
              <a:solidFill>
                <a:srgbClr val="FAF6F0"/>
              </a:solidFill>
              <a:prstDash val="solid"/>
              <a:round/>
            </a:ln>
          </a:insideV>
        </a:tcBdr>
        <a:fill>
          <a:solidFill>
            <a:schemeClr val="accent3"/>
          </a:solidFill>
        </a:fill>
      </a:tcStyle>
    </a:firstCol>
    <a:lastRow>
      <a:tcTxStyle b="on" i="off">
        <a:fontRef idx="major">
          <a:srgbClr val="FAF6F0"/>
        </a:fontRef>
        <a:srgbClr val="FAF6F0"/>
      </a:tcTxStyle>
      <a:tcStyle>
        <a:tcBdr>
          <a:left>
            <a:ln w="12700" cap="flat">
              <a:solidFill>
                <a:srgbClr val="FAF6F0"/>
              </a:solidFill>
              <a:prstDash val="solid"/>
              <a:round/>
            </a:ln>
          </a:left>
          <a:right>
            <a:ln w="12700" cap="flat">
              <a:solidFill>
                <a:srgbClr val="FAF6F0"/>
              </a:solidFill>
              <a:prstDash val="solid"/>
              <a:round/>
            </a:ln>
          </a:right>
          <a:top>
            <a:ln w="38100" cap="flat">
              <a:solidFill>
                <a:srgbClr val="FAF6F0"/>
              </a:solidFill>
              <a:prstDash val="solid"/>
              <a:round/>
            </a:ln>
          </a:top>
          <a:bottom>
            <a:ln w="12700" cap="flat">
              <a:solidFill>
                <a:srgbClr val="FAF6F0"/>
              </a:solidFill>
              <a:prstDash val="solid"/>
              <a:round/>
            </a:ln>
          </a:bottom>
          <a:insideH>
            <a:ln w="12700" cap="flat">
              <a:solidFill>
                <a:srgbClr val="FAF6F0"/>
              </a:solidFill>
              <a:prstDash val="solid"/>
              <a:round/>
            </a:ln>
          </a:insideH>
          <a:insideV>
            <a:ln w="12700" cap="flat">
              <a:solidFill>
                <a:srgbClr val="FAF6F0"/>
              </a:solidFill>
              <a:prstDash val="solid"/>
              <a:round/>
            </a:ln>
          </a:insideV>
        </a:tcBdr>
        <a:fill>
          <a:solidFill>
            <a:schemeClr val="accent3"/>
          </a:solidFill>
        </a:fill>
      </a:tcStyle>
    </a:lastRow>
    <a:firstRow>
      <a:tcTxStyle b="on" i="off">
        <a:fontRef idx="major">
          <a:srgbClr val="FAF6F0"/>
        </a:fontRef>
        <a:srgbClr val="FAF6F0"/>
      </a:tcTxStyle>
      <a:tcStyle>
        <a:tcBdr>
          <a:left>
            <a:ln w="12700" cap="flat">
              <a:solidFill>
                <a:srgbClr val="FAF6F0"/>
              </a:solidFill>
              <a:prstDash val="solid"/>
              <a:round/>
            </a:ln>
          </a:left>
          <a:right>
            <a:ln w="12700" cap="flat">
              <a:solidFill>
                <a:srgbClr val="FAF6F0"/>
              </a:solidFill>
              <a:prstDash val="solid"/>
              <a:round/>
            </a:ln>
          </a:right>
          <a:top>
            <a:ln w="12700" cap="flat">
              <a:solidFill>
                <a:srgbClr val="FAF6F0"/>
              </a:solidFill>
              <a:prstDash val="solid"/>
              <a:round/>
            </a:ln>
          </a:top>
          <a:bottom>
            <a:ln w="38100" cap="flat">
              <a:solidFill>
                <a:srgbClr val="FAF6F0"/>
              </a:solidFill>
              <a:prstDash val="solid"/>
              <a:round/>
            </a:ln>
          </a:bottom>
          <a:insideH>
            <a:ln w="12700" cap="flat">
              <a:solidFill>
                <a:srgbClr val="FAF6F0"/>
              </a:solidFill>
              <a:prstDash val="solid"/>
              <a:round/>
            </a:ln>
          </a:insideH>
          <a:insideV>
            <a:ln w="12700" cap="flat">
              <a:solidFill>
                <a:srgbClr val="FAF6F0"/>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AF6F0"/>
              </a:solidFill>
              <a:prstDash val="solid"/>
              <a:round/>
            </a:ln>
          </a:left>
          <a:right>
            <a:ln w="12700" cap="flat">
              <a:solidFill>
                <a:srgbClr val="FAF6F0"/>
              </a:solidFill>
              <a:prstDash val="solid"/>
              <a:round/>
            </a:ln>
          </a:right>
          <a:top>
            <a:ln w="12700" cap="flat">
              <a:solidFill>
                <a:srgbClr val="FAF6F0"/>
              </a:solidFill>
              <a:prstDash val="solid"/>
              <a:round/>
            </a:ln>
          </a:top>
          <a:bottom>
            <a:ln w="12700" cap="flat">
              <a:solidFill>
                <a:srgbClr val="FAF6F0"/>
              </a:solidFill>
              <a:prstDash val="solid"/>
              <a:round/>
            </a:ln>
          </a:bottom>
          <a:insideH>
            <a:ln w="12700" cap="flat">
              <a:solidFill>
                <a:srgbClr val="FAF6F0"/>
              </a:solidFill>
              <a:prstDash val="solid"/>
              <a:round/>
            </a:ln>
          </a:insideH>
          <a:insideV>
            <a:ln w="12700" cap="flat">
              <a:solidFill>
                <a:srgbClr val="FAF6F0"/>
              </a:solidFill>
              <a:prstDash val="solid"/>
              <a:round/>
            </a:ln>
          </a:insideV>
        </a:tcBdr>
        <a:fill>
          <a:solidFill>
            <a:srgbClr val="F1CBD6"/>
          </a:solidFill>
        </a:fill>
      </a:tcStyle>
    </a:wholeTbl>
    <a:band2H>
      <a:tcTxStyle/>
      <a:tcStyle>
        <a:tcBdr/>
        <a:fill>
          <a:solidFill>
            <a:srgbClr val="F8E7EC"/>
          </a:solidFill>
        </a:fill>
      </a:tcStyle>
    </a:band2H>
    <a:firstCol>
      <a:tcTxStyle b="on" i="off">
        <a:fontRef idx="major">
          <a:srgbClr val="FAF6F0"/>
        </a:fontRef>
        <a:srgbClr val="FAF6F0"/>
      </a:tcTxStyle>
      <a:tcStyle>
        <a:tcBdr>
          <a:left>
            <a:ln w="12700" cap="flat">
              <a:solidFill>
                <a:srgbClr val="FAF6F0"/>
              </a:solidFill>
              <a:prstDash val="solid"/>
              <a:round/>
            </a:ln>
          </a:left>
          <a:right>
            <a:ln w="12700" cap="flat">
              <a:solidFill>
                <a:srgbClr val="FAF6F0"/>
              </a:solidFill>
              <a:prstDash val="solid"/>
              <a:round/>
            </a:ln>
          </a:right>
          <a:top>
            <a:ln w="12700" cap="flat">
              <a:solidFill>
                <a:srgbClr val="FAF6F0"/>
              </a:solidFill>
              <a:prstDash val="solid"/>
              <a:round/>
            </a:ln>
          </a:top>
          <a:bottom>
            <a:ln w="12700" cap="flat">
              <a:solidFill>
                <a:srgbClr val="FAF6F0"/>
              </a:solidFill>
              <a:prstDash val="solid"/>
              <a:round/>
            </a:ln>
          </a:bottom>
          <a:insideH>
            <a:ln w="12700" cap="flat">
              <a:solidFill>
                <a:srgbClr val="FAF6F0"/>
              </a:solidFill>
              <a:prstDash val="solid"/>
              <a:round/>
            </a:ln>
          </a:insideH>
          <a:insideV>
            <a:ln w="12700" cap="flat">
              <a:solidFill>
                <a:srgbClr val="FAF6F0"/>
              </a:solidFill>
              <a:prstDash val="solid"/>
              <a:round/>
            </a:ln>
          </a:insideV>
        </a:tcBdr>
        <a:fill>
          <a:solidFill>
            <a:schemeClr val="accent6"/>
          </a:solidFill>
        </a:fill>
      </a:tcStyle>
    </a:firstCol>
    <a:lastRow>
      <a:tcTxStyle b="on" i="off">
        <a:fontRef idx="major">
          <a:srgbClr val="FAF6F0"/>
        </a:fontRef>
        <a:srgbClr val="FAF6F0"/>
      </a:tcTxStyle>
      <a:tcStyle>
        <a:tcBdr>
          <a:left>
            <a:ln w="12700" cap="flat">
              <a:solidFill>
                <a:srgbClr val="FAF6F0"/>
              </a:solidFill>
              <a:prstDash val="solid"/>
              <a:round/>
            </a:ln>
          </a:left>
          <a:right>
            <a:ln w="12700" cap="flat">
              <a:solidFill>
                <a:srgbClr val="FAF6F0"/>
              </a:solidFill>
              <a:prstDash val="solid"/>
              <a:round/>
            </a:ln>
          </a:right>
          <a:top>
            <a:ln w="38100" cap="flat">
              <a:solidFill>
                <a:srgbClr val="FAF6F0"/>
              </a:solidFill>
              <a:prstDash val="solid"/>
              <a:round/>
            </a:ln>
          </a:top>
          <a:bottom>
            <a:ln w="12700" cap="flat">
              <a:solidFill>
                <a:srgbClr val="FAF6F0"/>
              </a:solidFill>
              <a:prstDash val="solid"/>
              <a:round/>
            </a:ln>
          </a:bottom>
          <a:insideH>
            <a:ln w="12700" cap="flat">
              <a:solidFill>
                <a:srgbClr val="FAF6F0"/>
              </a:solidFill>
              <a:prstDash val="solid"/>
              <a:round/>
            </a:ln>
          </a:insideH>
          <a:insideV>
            <a:ln w="12700" cap="flat">
              <a:solidFill>
                <a:srgbClr val="FAF6F0"/>
              </a:solidFill>
              <a:prstDash val="solid"/>
              <a:round/>
            </a:ln>
          </a:insideV>
        </a:tcBdr>
        <a:fill>
          <a:solidFill>
            <a:schemeClr val="accent6"/>
          </a:solidFill>
        </a:fill>
      </a:tcStyle>
    </a:lastRow>
    <a:firstRow>
      <a:tcTxStyle b="on" i="off">
        <a:fontRef idx="major">
          <a:srgbClr val="FAF6F0"/>
        </a:fontRef>
        <a:srgbClr val="FAF6F0"/>
      </a:tcTxStyle>
      <a:tcStyle>
        <a:tcBdr>
          <a:left>
            <a:ln w="12700" cap="flat">
              <a:solidFill>
                <a:srgbClr val="FAF6F0"/>
              </a:solidFill>
              <a:prstDash val="solid"/>
              <a:round/>
            </a:ln>
          </a:left>
          <a:right>
            <a:ln w="12700" cap="flat">
              <a:solidFill>
                <a:srgbClr val="FAF6F0"/>
              </a:solidFill>
              <a:prstDash val="solid"/>
              <a:round/>
            </a:ln>
          </a:right>
          <a:top>
            <a:ln w="12700" cap="flat">
              <a:solidFill>
                <a:srgbClr val="FAF6F0"/>
              </a:solidFill>
              <a:prstDash val="solid"/>
              <a:round/>
            </a:ln>
          </a:top>
          <a:bottom>
            <a:ln w="38100" cap="flat">
              <a:solidFill>
                <a:srgbClr val="FAF6F0"/>
              </a:solidFill>
              <a:prstDash val="solid"/>
              <a:round/>
            </a:ln>
          </a:bottom>
          <a:insideH>
            <a:ln w="12700" cap="flat">
              <a:solidFill>
                <a:srgbClr val="FAF6F0"/>
              </a:solidFill>
              <a:prstDash val="solid"/>
              <a:round/>
            </a:ln>
          </a:insideH>
          <a:insideV>
            <a:ln w="12700" cap="flat">
              <a:solidFill>
                <a:srgbClr val="FAF6F0"/>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AF6F0"/>
          </a:solidFill>
        </a:fill>
      </a:tcStyle>
    </a:band2H>
    <a:firstCol>
      <a:tcTxStyle b="on" i="off">
        <a:fontRef idx="major">
          <a:srgbClr val="FAF6F0"/>
        </a:fontRef>
        <a:srgbClr val="FAF6F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AF6F0"/>
          </a:solidFill>
        </a:fill>
      </a:tcStyle>
    </a:lastRow>
    <a:firstRow>
      <a:tcTxStyle b="on" i="off">
        <a:fontRef idx="major">
          <a:srgbClr val="FAF6F0"/>
        </a:fontRef>
        <a:srgbClr val="FAF6F0"/>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AF6F0"/>
              </a:solidFill>
              <a:prstDash val="solid"/>
              <a:round/>
            </a:ln>
          </a:left>
          <a:right>
            <a:ln w="12700" cap="flat">
              <a:solidFill>
                <a:srgbClr val="FAF6F0"/>
              </a:solidFill>
              <a:prstDash val="solid"/>
              <a:round/>
            </a:ln>
          </a:right>
          <a:top>
            <a:ln w="12700" cap="flat">
              <a:solidFill>
                <a:srgbClr val="FAF6F0"/>
              </a:solidFill>
              <a:prstDash val="solid"/>
              <a:round/>
            </a:ln>
          </a:top>
          <a:bottom>
            <a:ln w="12700" cap="flat">
              <a:solidFill>
                <a:srgbClr val="FAF6F0"/>
              </a:solidFill>
              <a:prstDash val="solid"/>
              <a:round/>
            </a:ln>
          </a:bottom>
          <a:insideH>
            <a:ln w="12700" cap="flat">
              <a:solidFill>
                <a:srgbClr val="FAF6F0"/>
              </a:solidFill>
              <a:prstDash val="solid"/>
              <a:round/>
            </a:ln>
          </a:insideH>
          <a:insideV>
            <a:ln w="12700" cap="flat">
              <a:solidFill>
                <a:srgbClr val="FAF6F0"/>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AF6F0"/>
        </a:fontRef>
        <a:srgbClr val="FAF6F0"/>
      </a:tcTxStyle>
      <a:tcStyle>
        <a:tcBdr>
          <a:left>
            <a:ln w="12700" cap="flat">
              <a:solidFill>
                <a:srgbClr val="FAF6F0"/>
              </a:solidFill>
              <a:prstDash val="solid"/>
              <a:round/>
            </a:ln>
          </a:left>
          <a:right>
            <a:ln w="12700" cap="flat">
              <a:solidFill>
                <a:srgbClr val="FAF6F0"/>
              </a:solidFill>
              <a:prstDash val="solid"/>
              <a:round/>
            </a:ln>
          </a:right>
          <a:top>
            <a:ln w="12700" cap="flat">
              <a:solidFill>
                <a:srgbClr val="FAF6F0"/>
              </a:solidFill>
              <a:prstDash val="solid"/>
              <a:round/>
            </a:ln>
          </a:top>
          <a:bottom>
            <a:ln w="12700" cap="flat">
              <a:solidFill>
                <a:srgbClr val="FAF6F0"/>
              </a:solidFill>
              <a:prstDash val="solid"/>
              <a:round/>
            </a:ln>
          </a:bottom>
          <a:insideH>
            <a:ln w="12700" cap="flat">
              <a:solidFill>
                <a:srgbClr val="FAF6F0"/>
              </a:solidFill>
              <a:prstDash val="solid"/>
              <a:round/>
            </a:ln>
          </a:insideH>
          <a:insideV>
            <a:ln w="12700" cap="flat">
              <a:solidFill>
                <a:srgbClr val="FAF6F0"/>
              </a:solidFill>
              <a:prstDash val="solid"/>
              <a:round/>
            </a:ln>
          </a:insideV>
        </a:tcBdr>
        <a:fill>
          <a:solidFill>
            <a:srgbClr val="000000"/>
          </a:solidFill>
        </a:fill>
      </a:tcStyle>
    </a:firstCol>
    <a:lastRow>
      <a:tcTxStyle b="on" i="off">
        <a:fontRef idx="major">
          <a:srgbClr val="FAF6F0"/>
        </a:fontRef>
        <a:srgbClr val="FAF6F0"/>
      </a:tcTxStyle>
      <a:tcStyle>
        <a:tcBdr>
          <a:left>
            <a:ln w="12700" cap="flat">
              <a:solidFill>
                <a:srgbClr val="FAF6F0"/>
              </a:solidFill>
              <a:prstDash val="solid"/>
              <a:round/>
            </a:ln>
          </a:left>
          <a:right>
            <a:ln w="12700" cap="flat">
              <a:solidFill>
                <a:srgbClr val="FAF6F0"/>
              </a:solidFill>
              <a:prstDash val="solid"/>
              <a:round/>
            </a:ln>
          </a:right>
          <a:top>
            <a:ln w="38100" cap="flat">
              <a:solidFill>
                <a:srgbClr val="FAF6F0"/>
              </a:solidFill>
              <a:prstDash val="solid"/>
              <a:round/>
            </a:ln>
          </a:top>
          <a:bottom>
            <a:ln w="12700" cap="flat">
              <a:solidFill>
                <a:srgbClr val="FAF6F0"/>
              </a:solidFill>
              <a:prstDash val="solid"/>
              <a:round/>
            </a:ln>
          </a:bottom>
          <a:insideH>
            <a:ln w="12700" cap="flat">
              <a:solidFill>
                <a:srgbClr val="FAF6F0"/>
              </a:solidFill>
              <a:prstDash val="solid"/>
              <a:round/>
            </a:ln>
          </a:insideH>
          <a:insideV>
            <a:ln w="12700" cap="flat">
              <a:solidFill>
                <a:srgbClr val="FAF6F0"/>
              </a:solidFill>
              <a:prstDash val="solid"/>
              <a:round/>
            </a:ln>
          </a:insideV>
        </a:tcBdr>
        <a:fill>
          <a:solidFill>
            <a:srgbClr val="000000"/>
          </a:solidFill>
        </a:fill>
      </a:tcStyle>
    </a:lastRow>
    <a:firstRow>
      <a:tcTxStyle b="on" i="off">
        <a:fontRef idx="major">
          <a:srgbClr val="FAF6F0"/>
        </a:fontRef>
        <a:srgbClr val="FAF6F0"/>
      </a:tcTxStyle>
      <a:tcStyle>
        <a:tcBdr>
          <a:left>
            <a:ln w="12700" cap="flat">
              <a:solidFill>
                <a:srgbClr val="FAF6F0"/>
              </a:solidFill>
              <a:prstDash val="solid"/>
              <a:round/>
            </a:ln>
          </a:left>
          <a:right>
            <a:ln w="12700" cap="flat">
              <a:solidFill>
                <a:srgbClr val="FAF6F0"/>
              </a:solidFill>
              <a:prstDash val="solid"/>
              <a:round/>
            </a:ln>
          </a:right>
          <a:top>
            <a:ln w="12700" cap="flat">
              <a:solidFill>
                <a:srgbClr val="FAF6F0"/>
              </a:solidFill>
              <a:prstDash val="solid"/>
              <a:round/>
            </a:ln>
          </a:top>
          <a:bottom>
            <a:ln w="38100" cap="flat">
              <a:solidFill>
                <a:srgbClr val="FAF6F0"/>
              </a:solidFill>
              <a:prstDash val="solid"/>
              <a:round/>
            </a:ln>
          </a:bottom>
          <a:insideH>
            <a:ln w="12700" cap="flat">
              <a:solidFill>
                <a:srgbClr val="FAF6F0"/>
              </a:solidFill>
              <a:prstDash val="solid"/>
              <a:round/>
            </a:ln>
          </a:insideH>
          <a:insideV>
            <a:ln w="12700" cap="flat">
              <a:solidFill>
                <a:srgbClr val="FAF6F0"/>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xfrm>
            <a:off x="406400" y="696913"/>
            <a:ext cx="6197600" cy="3486150"/>
          </a:xfrm>
          <a:prstGeom prst="rect">
            <a:avLst/>
          </a:prstGeom>
        </p:spPr>
        <p:txBody>
          <a:bodyPr lIns="93177" tIns="46589" rIns="93177" bIns="46589"/>
          <a:lstStyle/>
          <a:p>
            <a:endParaRPr/>
          </a:p>
        </p:txBody>
      </p:sp>
      <p:sp>
        <p:nvSpPr>
          <p:cNvPr id="415" name="Shape 415"/>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GT America Regular"/>
      </a:defRPr>
    </a:lvl1pPr>
    <a:lvl2pPr indent="228600" latinLnBrk="0">
      <a:defRPr sz="1200">
        <a:latin typeface="+mn-lt"/>
        <a:ea typeface="+mn-ea"/>
        <a:cs typeface="+mn-cs"/>
        <a:sym typeface="GT America Regular"/>
      </a:defRPr>
    </a:lvl2pPr>
    <a:lvl3pPr indent="457200" latinLnBrk="0">
      <a:defRPr sz="1200">
        <a:latin typeface="+mn-lt"/>
        <a:ea typeface="+mn-ea"/>
        <a:cs typeface="+mn-cs"/>
        <a:sym typeface="GT America Regular"/>
      </a:defRPr>
    </a:lvl3pPr>
    <a:lvl4pPr indent="685800" latinLnBrk="0">
      <a:defRPr sz="1200">
        <a:latin typeface="+mn-lt"/>
        <a:ea typeface="+mn-ea"/>
        <a:cs typeface="+mn-cs"/>
        <a:sym typeface="GT America Regular"/>
      </a:defRPr>
    </a:lvl4pPr>
    <a:lvl5pPr indent="914400" latinLnBrk="0">
      <a:defRPr sz="1200">
        <a:latin typeface="+mn-lt"/>
        <a:ea typeface="+mn-ea"/>
        <a:cs typeface="+mn-cs"/>
        <a:sym typeface="GT America Regular"/>
      </a:defRPr>
    </a:lvl5pPr>
    <a:lvl6pPr indent="1143000" latinLnBrk="0">
      <a:defRPr sz="1200">
        <a:latin typeface="+mn-lt"/>
        <a:ea typeface="+mn-ea"/>
        <a:cs typeface="+mn-cs"/>
        <a:sym typeface="GT America Regular"/>
      </a:defRPr>
    </a:lvl6pPr>
    <a:lvl7pPr indent="1371600" latinLnBrk="0">
      <a:defRPr sz="1200">
        <a:latin typeface="+mn-lt"/>
        <a:ea typeface="+mn-ea"/>
        <a:cs typeface="+mn-cs"/>
        <a:sym typeface="GT America Regular"/>
      </a:defRPr>
    </a:lvl7pPr>
    <a:lvl8pPr indent="1600200" latinLnBrk="0">
      <a:defRPr sz="1200">
        <a:latin typeface="+mn-lt"/>
        <a:ea typeface="+mn-ea"/>
        <a:cs typeface="+mn-cs"/>
        <a:sym typeface="GT America Regular"/>
      </a:defRPr>
    </a:lvl8pPr>
    <a:lvl9pPr indent="1828800" latinLnBrk="0">
      <a:defRPr sz="1200">
        <a:latin typeface="+mn-lt"/>
        <a:ea typeface="+mn-ea"/>
        <a:cs typeface="+mn-cs"/>
        <a:sym typeface="GT America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politico.com/news/2022/05/02/supreme-court-abortion-draft-opinion-00029473" TargetMode="External"/><Relationship Id="rId3" Type="http://schemas.openxmlformats.org/officeDocument/2006/relationships/hyperlink" Target="https://www.oyez.org/cases/1981/80-1538" TargetMode="External"/><Relationship Id="rId7" Type="http://schemas.openxmlformats.org/officeDocument/2006/relationships/hyperlink" Target="https://www.maldef.org/2022/05/maldef-statement-on-texas-governors-comments-on-landmark-education-ruling/"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nytimes.com/2022/05/05/us/texas-schools-undocumented-immigrants-supreme-court.html?searchResultPosition=2" TargetMode="External"/><Relationship Id="rId5" Type="http://schemas.openxmlformats.org/officeDocument/2006/relationships/hyperlink" Target="https://www.washingtonpost.com/news/education/wp/2018/05/23/astounding-ignorance-of-the-law-civil-rights-groups-slam-devos-for-saying-schools-can-report-undocumented-students/?noredirect=on&amp;utm_term=.a2cad08bd779" TargetMode="External"/><Relationship Id="rId4" Type="http://schemas.openxmlformats.org/officeDocument/2006/relationships/hyperlink" Target="https://www.maldef.org/2017/06/maldef-statement-on-the-35th-anniversary-of-u-s-supreme-courts-landmark-ruling-in-plyler-v-do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67031EF-47B1-1043-8575-6A1C26BF9ED2}"/>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6218886B-8C74-8049-9C43-D4294989C8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cs typeface="Calibri"/>
              </a:rPr>
              <a:t>START by 8:02pm Eastern.</a:t>
            </a:r>
            <a:endParaRPr lang="en-US" altLang="en-US"/>
          </a:p>
        </p:txBody>
      </p:sp>
      <p:sp>
        <p:nvSpPr>
          <p:cNvPr id="19460" name="Slide Number Placeholder 3">
            <a:extLst>
              <a:ext uri="{FF2B5EF4-FFF2-40B4-BE49-F238E27FC236}">
                <a16:creationId xmlns:a16="http://schemas.microsoft.com/office/drawing/2014/main" id="{6E3585CF-0934-CC49-A74E-E9A2F84C47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57066" indent="-291179">
              <a:defRPr>
                <a:solidFill>
                  <a:schemeClr val="tx1"/>
                </a:solidFill>
                <a:latin typeface="Arial" panose="020B0604020202020204" pitchFamily="34" charset="0"/>
                <a:ea typeface="ＭＳ Ｐゴシック" panose="020B0600070205080204" pitchFamily="34" charset="-128"/>
              </a:defRPr>
            </a:lvl2pPr>
            <a:lvl3pPr marL="1164717" indent="-232943">
              <a:defRPr>
                <a:solidFill>
                  <a:schemeClr val="tx1"/>
                </a:solidFill>
                <a:latin typeface="Arial" panose="020B0604020202020204" pitchFamily="34" charset="0"/>
                <a:ea typeface="ＭＳ Ｐゴシック" panose="020B0600070205080204" pitchFamily="34" charset="-128"/>
              </a:defRPr>
            </a:lvl3pPr>
            <a:lvl4pPr marL="1630604" indent="-232943">
              <a:defRPr>
                <a:solidFill>
                  <a:schemeClr val="tx1"/>
                </a:solidFill>
                <a:latin typeface="Arial" panose="020B0604020202020204" pitchFamily="34" charset="0"/>
                <a:ea typeface="ＭＳ Ｐゴシック" panose="020B0600070205080204" pitchFamily="34" charset="-128"/>
              </a:defRPr>
            </a:lvl4pPr>
            <a:lvl5pPr marL="2096491" indent="-232943">
              <a:defRPr>
                <a:solidFill>
                  <a:schemeClr val="tx1"/>
                </a:solidFill>
                <a:latin typeface="Arial" panose="020B0604020202020204" pitchFamily="34" charset="0"/>
                <a:ea typeface="ＭＳ Ｐゴシック"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484F7DA-B691-C843-8D9A-DD59D884AA22}" type="slidenum">
              <a:rPr lang="en-US" altLang="en-US" smtClean="0"/>
              <a:pPr/>
              <a:t>1</a:t>
            </a:fld>
            <a:endParaRPr lang="en-US" altLang="en-US"/>
          </a:p>
        </p:txBody>
      </p:sp>
    </p:spTree>
    <p:extLst>
      <p:ext uri="{BB962C8B-B14F-4D97-AF65-F5344CB8AC3E}">
        <p14:creationId xmlns:p14="http://schemas.microsoft.com/office/powerpoint/2010/main" val="4024058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3177" tIns="46589" rIns="93177" bIns="46589"/>
          <a:lstStyle/>
          <a:p>
            <a:fld id="{5921083C-AC3E-2941-A7F4-5F733D8881D5}" type="slidenum">
              <a:rPr lang="en-US" smtClean="0"/>
              <a:t>10</a:t>
            </a:fld>
            <a:endParaRPr lang="en-US"/>
          </a:p>
        </p:txBody>
      </p:sp>
    </p:spTree>
    <p:extLst>
      <p:ext uri="{BB962C8B-B14F-4D97-AF65-F5344CB8AC3E}">
        <p14:creationId xmlns:p14="http://schemas.microsoft.com/office/powerpoint/2010/main" val="1822812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0ADCA-2FDE-5983-745F-AF31F7D2D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CE0E7-5CF7-F8E3-AC91-5D1B366B18E8}"/>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4AE6E7CC-E33D-A95E-896A-D50C20B795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9B5C0B-17D4-3103-07E9-6A1CE2D5DC1B}"/>
              </a:ext>
            </a:extLst>
          </p:cNvPr>
          <p:cNvSpPr>
            <a:spLocks noGrp="1"/>
          </p:cNvSpPr>
          <p:nvPr>
            <p:ph type="sldNum" sz="quarter" idx="5"/>
          </p:nvPr>
        </p:nvSpPr>
        <p:spPr/>
        <p:txBody>
          <a:bodyPr lIns="93177" tIns="46589" rIns="93177" bIns="46589"/>
          <a:lstStyle/>
          <a:p>
            <a:fld id="{5921083C-AC3E-2941-A7F4-5F733D8881D5}" type="slidenum">
              <a:rPr lang="en-US" smtClean="0"/>
              <a:t>11</a:t>
            </a:fld>
            <a:endParaRPr lang="en-US"/>
          </a:p>
        </p:txBody>
      </p:sp>
    </p:spTree>
    <p:extLst>
      <p:ext uri="{BB962C8B-B14F-4D97-AF65-F5344CB8AC3E}">
        <p14:creationId xmlns:p14="http://schemas.microsoft.com/office/powerpoint/2010/main" val="3913154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4C11B-8274-C50D-B50D-029770BD9E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A8B76-54B2-8582-C9F2-08EA83775750}"/>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604B4B50-F084-A2BF-87D2-70BB279B34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087F34-5890-B1B9-4AB5-1BCA90E2B595}"/>
              </a:ext>
            </a:extLst>
          </p:cNvPr>
          <p:cNvSpPr>
            <a:spLocks noGrp="1"/>
          </p:cNvSpPr>
          <p:nvPr>
            <p:ph type="sldNum" sz="quarter" idx="5"/>
          </p:nvPr>
        </p:nvSpPr>
        <p:spPr/>
        <p:txBody>
          <a:bodyPr lIns="93177" tIns="46589" rIns="93177" bIns="46589"/>
          <a:lstStyle/>
          <a:p>
            <a:fld id="{5921083C-AC3E-2941-A7F4-5F733D8881D5}" type="slidenum">
              <a:rPr lang="en-US" smtClean="0"/>
              <a:t>12</a:t>
            </a:fld>
            <a:endParaRPr lang="en-US"/>
          </a:p>
        </p:txBody>
      </p:sp>
    </p:spTree>
    <p:extLst>
      <p:ext uri="{BB962C8B-B14F-4D97-AF65-F5344CB8AC3E}">
        <p14:creationId xmlns:p14="http://schemas.microsoft.com/office/powerpoint/2010/main" val="206639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52594-72E2-CD08-F92B-D4F10C0ED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AEB58-71AE-5660-25F0-1FE2978B8B14}"/>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6ABFD987-4ACD-179E-21DC-890A44E448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455143-9CA2-8F62-63BE-23C1FAB2A82F}"/>
              </a:ext>
            </a:extLst>
          </p:cNvPr>
          <p:cNvSpPr>
            <a:spLocks noGrp="1"/>
          </p:cNvSpPr>
          <p:nvPr>
            <p:ph type="sldNum" sz="quarter" idx="5"/>
          </p:nvPr>
        </p:nvSpPr>
        <p:spPr/>
        <p:txBody>
          <a:bodyPr lIns="93177" tIns="46589" rIns="93177" bIns="46589"/>
          <a:lstStyle/>
          <a:p>
            <a:fld id="{5921083C-AC3E-2941-A7F4-5F733D8881D5}" type="slidenum">
              <a:rPr lang="en-US" smtClean="0"/>
              <a:t>13</a:t>
            </a:fld>
            <a:endParaRPr lang="en-US"/>
          </a:p>
        </p:txBody>
      </p:sp>
    </p:spTree>
    <p:extLst>
      <p:ext uri="{BB962C8B-B14F-4D97-AF65-F5344CB8AC3E}">
        <p14:creationId xmlns:p14="http://schemas.microsoft.com/office/powerpoint/2010/main" val="2132996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1CD3A-DF74-AE71-7EAF-92E2651F2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A9D66-70FD-E78D-DBBD-5415C63D89B7}"/>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D0C25644-2311-0C01-36FA-3BB07B50DA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BBCAF1-97DB-B33B-3B09-3A3AC7DD8E18}"/>
              </a:ext>
            </a:extLst>
          </p:cNvPr>
          <p:cNvSpPr>
            <a:spLocks noGrp="1"/>
          </p:cNvSpPr>
          <p:nvPr>
            <p:ph type="sldNum" sz="quarter" idx="5"/>
          </p:nvPr>
        </p:nvSpPr>
        <p:spPr/>
        <p:txBody>
          <a:bodyPr lIns="93177" tIns="46589" rIns="93177" bIns="46589"/>
          <a:lstStyle/>
          <a:p>
            <a:fld id="{5921083C-AC3E-2941-A7F4-5F733D8881D5}" type="slidenum">
              <a:rPr lang="en-US" smtClean="0"/>
              <a:t>14</a:t>
            </a:fld>
            <a:endParaRPr lang="en-US"/>
          </a:p>
        </p:txBody>
      </p:sp>
    </p:spTree>
    <p:extLst>
      <p:ext uri="{BB962C8B-B14F-4D97-AF65-F5344CB8AC3E}">
        <p14:creationId xmlns:p14="http://schemas.microsoft.com/office/powerpoint/2010/main" val="3096564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BFABB-4C6A-A222-649A-A95BE0DA6F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B89B4-2222-B9BB-2A51-4A7199C7EBDF}"/>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7DA63BFF-6F6C-FDE9-DC52-2866695D65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79FC88-4E58-4859-C51F-6768D6E90DAC}"/>
              </a:ext>
            </a:extLst>
          </p:cNvPr>
          <p:cNvSpPr>
            <a:spLocks noGrp="1"/>
          </p:cNvSpPr>
          <p:nvPr>
            <p:ph type="sldNum" sz="quarter" idx="5"/>
          </p:nvPr>
        </p:nvSpPr>
        <p:spPr/>
        <p:txBody>
          <a:bodyPr lIns="93177" tIns="46589" rIns="93177" bIns="46589"/>
          <a:lstStyle/>
          <a:p>
            <a:fld id="{5921083C-AC3E-2941-A7F4-5F733D8881D5}" type="slidenum">
              <a:rPr lang="en-US" smtClean="0"/>
              <a:t>15</a:t>
            </a:fld>
            <a:endParaRPr lang="en-US"/>
          </a:p>
        </p:txBody>
      </p:sp>
    </p:spTree>
    <p:extLst>
      <p:ext uri="{BB962C8B-B14F-4D97-AF65-F5344CB8AC3E}">
        <p14:creationId xmlns:p14="http://schemas.microsoft.com/office/powerpoint/2010/main" val="2512496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BFABB-4C6A-A222-649A-A95BE0DA6F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B89B4-2222-B9BB-2A51-4A7199C7EBDF}"/>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7DA63BFF-6F6C-FDE9-DC52-2866695D65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79FC88-4E58-4859-C51F-6768D6E90DAC}"/>
              </a:ext>
            </a:extLst>
          </p:cNvPr>
          <p:cNvSpPr>
            <a:spLocks noGrp="1"/>
          </p:cNvSpPr>
          <p:nvPr>
            <p:ph type="sldNum" sz="quarter" idx="5"/>
          </p:nvPr>
        </p:nvSpPr>
        <p:spPr/>
        <p:txBody>
          <a:bodyPr lIns="93177" tIns="46589" rIns="93177" bIns="46589"/>
          <a:lstStyle/>
          <a:p>
            <a:fld id="{5921083C-AC3E-2941-A7F4-5F733D8881D5}" type="slidenum">
              <a:rPr lang="en-US" smtClean="0"/>
              <a:t>16</a:t>
            </a:fld>
            <a:endParaRPr lang="en-US"/>
          </a:p>
        </p:txBody>
      </p:sp>
    </p:spTree>
    <p:extLst>
      <p:ext uri="{BB962C8B-B14F-4D97-AF65-F5344CB8AC3E}">
        <p14:creationId xmlns:p14="http://schemas.microsoft.com/office/powerpoint/2010/main" val="2987194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BFABB-4C6A-A222-649A-A95BE0DA6F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B89B4-2222-B9BB-2A51-4A7199C7EBDF}"/>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7DA63BFF-6F6C-FDE9-DC52-2866695D65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79FC88-4E58-4859-C51F-6768D6E90DAC}"/>
              </a:ext>
            </a:extLst>
          </p:cNvPr>
          <p:cNvSpPr>
            <a:spLocks noGrp="1"/>
          </p:cNvSpPr>
          <p:nvPr>
            <p:ph type="sldNum" sz="quarter" idx="5"/>
          </p:nvPr>
        </p:nvSpPr>
        <p:spPr/>
        <p:txBody>
          <a:bodyPr lIns="93177" tIns="46589" rIns="93177" bIns="46589"/>
          <a:lstStyle/>
          <a:p>
            <a:fld id="{5921083C-AC3E-2941-A7F4-5F733D8881D5}" type="slidenum">
              <a:rPr lang="en-US" smtClean="0"/>
              <a:t>17</a:t>
            </a:fld>
            <a:endParaRPr lang="en-US"/>
          </a:p>
        </p:txBody>
      </p:sp>
    </p:spTree>
    <p:extLst>
      <p:ext uri="{BB962C8B-B14F-4D97-AF65-F5344CB8AC3E}">
        <p14:creationId xmlns:p14="http://schemas.microsoft.com/office/powerpoint/2010/main" val="3721699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98A54-D58F-3EE3-19D6-1C0BD3D3A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62909-9AB6-78F3-F5DE-DAF30559254F}"/>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DCEEC5F8-488D-07BB-033E-484007215D95}"/>
              </a:ext>
            </a:extLst>
          </p:cNvPr>
          <p:cNvSpPr>
            <a:spLocks noGrp="1"/>
          </p:cNvSpPr>
          <p:nvPr>
            <p:ph type="body" idx="1"/>
          </p:nvPr>
        </p:nvSpPr>
        <p:spPr/>
        <p:txBody>
          <a:bodyPr/>
          <a:lstStyle/>
          <a:p>
            <a:pPr marL="291179" lvl="1" indent="-291179">
              <a:buFont typeface="Arial" panose="020B0604020202020204" pitchFamily="34" charset="0"/>
              <a:buChar char="•"/>
            </a:pPr>
            <a:r>
              <a:rPr lang="en-US" sz="2000"/>
              <a:t>There is a fine line between First Amendment protected student speech and abusive speech that amounts to bullying and harassment, or threats. Schools have a responsibility to address situations where student speech has created a hostile school environment for students based on the student’s membership in a protected class such as their race, religion, gender, gender identity or sexual orientation. Student speech that rises to the level of creating a hostile school environment that interferes with the student’s ability to learn can and should be addressed by the school. </a:t>
            </a:r>
          </a:p>
          <a:p>
            <a:endParaRPr lang="en-US" sz="1600"/>
          </a:p>
          <a:p>
            <a:endParaRPr lang="en-US">
              <a:cs typeface="Calibri"/>
            </a:endParaRPr>
          </a:p>
        </p:txBody>
      </p:sp>
      <p:sp>
        <p:nvSpPr>
          <p:cNvPr id="4" name="Slide Number Placeholder 3">
            <a:extLst>
              <a:ext uri="{FF2B5EF4-FFF2-40B4-BE49-F238E27FC236}">
                <a16:creationId xmlns:a16="http://schemas.microsoft.com/office/drawing/2014/main" id="{546FA6B8-221A-3B7D-0B91-B0BDBDF48798}"/>
              </a:ext>
            </a:extLst>
          </p:cNvPr>
          <p:cNvSpPr>
            <a:spLocks noGrp="1"/>
          </p:cNvSpPr>
          <p:nvPr>
            <p:ph type="sldNum" sz="quarter" idx="5"/>
          </p:nvPr>
        </p:nvSpPr>
        <p:spPr/>
        <p:txBody>
          <a:bodyPr lIns="93177" tIns="46589" rIns="93177" bIns="46589"/>
          <a:lstStyle/>
          <a:p>
            <a:fld id="{5921083C-AC3E-2941-A7F4-5F733D8881D5}" type="slidenum">
              <a:rPr lang="en-US" smtClean="0"/>
              <a:t>18</a:t>
            </a:fld>
            <a:endParaRPr lang="en-US"/>
          </a:p>
        </p:txBody>
      </p:sp>
    </p:spTree>
    <p:extLst>
      <p:ext uri="{BB962C8B-B14F-4D97-AF65-F5344CB8AC3E}">
        <p14:creationId xmlns:p14="http://schemas.microsoft.com/office/powerpoint/2010/main" val="3273899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solidFill>
                <a:srgbClr val="222222"/>
              </a:solidFill>
              <a:latin typeface="Work Sans"/>
            </a:endParaRPr>
          </a:p>
          <a:p>
            <a:endParaRPr lang="en-US">
              <a:solidFill>
                <a:srgbClr val="222222"/>
              </a:solidFill>
              <a:latin typeface="Work Sans"/>
            </a:endParaRPr>
          </a:p>
          <a:p>
            <a:pPr algn="l"/>
            <a:r>
              <a:rPr lang="en-US" b="0" i="0">
                <a:solidFill>
                  <a:srgbClr val="222222"/>
                </a:solidFill>
                <a:effectLst/>
                <a:latin typeface="Work Sans"/>
              </a:rPr>
              <a:t>https://www.maldef.org/2018/12/plyler-case/</a:t>
            </a:r>
            <a:endParaRPr lang="en-US"/>
          </a:p>
          <a:p>
            <a:pPr algn="l" fontAlgn="base"/>
            <a:endParaRPr lang="en-US" b="0" i="0">
              <a:solidFill>
                <a:srgbClr val="222222"/>
              </a:solidFill>
              <a:effectLst/>
              <a:latin typeface="Work Sans" pitchFamily="2" charset="0"/>
            </a:endParaRPr>
          </a:p>
          <a:p>
            <a:pPr algn="l" fontAlgn="base"/>
            <a:r>
              <a:rPr lang="en-US" b="0" i="0">
                <a:solidFill>
                  <a:srgbClr val="222222"/>
                </a:solidFill>
                <a:effectLst/>
                <a:latin typeface="Work Sans"/>
              </a:rPr>
              <a:t>Every child deserves a fair chance to learn and thrive. That might seem an obvious statement today, but it took years of legal battles fought by MALDEF to ensure that “every” child did not exclude any child – particularly, immigrant children.</a:t>
            </a:r>
          </a:p>
          <a:p>
            <a:pPr algn="l" fontAlgn="base"/>
            <a:endParaRPr lang="en-US" b="0" i="0">
              <a:solidFill>
                <a:srgbClr val="222222"/>
              </a:solidFill>
              <a:effectLst/>
              <a:latin typeface="Work Sans" pitchFamily="2" charset="0"/>
            </a:endParaRPr>
          </a:p>
          <a:p>
            <a:pPr algn="l" fontAlgn="base"/>
            <a:r>
              <a:rPr lang="en-US" b="0" i="0">
                <a:solidFill>
                  <a:srgbClr val="222222"/>
                </a:solidFill>
                <a:effectLst/>
                <a:latin typeface="Work Sans"/>
              </a:rPr>
              <a:t>After nearly five years of litigation,</a:t>
            </a:r>
            <a:r>
              <a:rPr lang="en-US" b="1" i="0">
                <a:solidFill>
                  <a:srgbClr val="222222"/>
                </a:solidFill>
                <a:effectLst/>
                <a:latin typeface="Work Sans"/>
              </a:rPr>
              <a:t> </a:t>
            </a:r>
            <a:r>
              <a:rPr lang="en-US" b="1" i="0" u="sng">
                <a:solidFill>
                  <a:srgbClr val="002943"/>
                </a:solidFill>
                <a:effectLst/>
                <a:latin typeface="Work Sans"/>
                <a:hlinkClick r:id="rId3"/>
              </a:rPr>
              <a:t>the U.S. Supreme Court ruled</a:t>
            </a:r>
            <a:r>
              <a:rPr lang="en-US" b="1" i="0">
                <a:solidFill>
                  <a:srgbClr val="222222"/>
                </a:solidFill>
                <a:effectLst/>
                <a:latin typeface="Work Sans"/>
              </a:rPr>
              <a:t> </a:t>
            </a:r>
            <a:r>
              <a:rPr lang="en-US" b="0" i="0">
                <a:solidFill>
                  <a:srgbClr val="222222"/>
                </a:solidFill>
                <a:effectLst/>
                <a:latin typeface="Work Sans"/>
              </a:rPr>
              <a:t>in 1982 that all children, regardless of immigration status, have a constitutional right to a free public education from kindergarten to 12th grade. The landmark case, </a:t>
            </a:r>
            <a:r>
              <a:rPr lang="en-US" b="0" i="1">
                <a:solidFill>
                  <a:srgbClr val="222222"/>
                </a:solidFill>
                <a:effectLst/>
                <a:latin typeface="Work Sans"/>
              </a:rPr>
              <a:t>Plyler v. Doe</a:t>
            </a:r>
            <a:r>
              <a:rPr lang="en-US" b="0" i="0">
                <a:solidFill>
                  <a:srgbClr val="222222"/>
                </a:solidFill>
                <a:effectLst/>
                <a:latin typeface="Work Sans"/>
              </a:rPr>
              <a:t>, grew out of a 1977 attempt by the Tyler Independent School District in Texas to oust the children of undocumented workers – farmhands, for the most part – from the school system by imposing tuition of as much as $1,000 per student to attend what were for everyone else free public schools.</a:t>
            </a:r>
          </a:p>
          <a:p>
            <a:pPr algn="l" fontAlgn="base"/>
            <a:endParaRPr lang="en-US" b="0" i="0">
              <a:solidFill>
                <a:srgbClr val="222222"/>
              </a:solidFill>
              <a:effectLst/>
              <a:latin typeface="Work Sans" pitchFamily="2" charset="0"/>
            </a:endParaRPr>
          </a:p>
          <a:p>
            <a:pPr algn="l" fontAlgn="base"/>
            <a:r>
              <a:rPr lang="en-US" b="0" i="0">
                <a:solidFill>
                  <a:srgbClr val="222222"/>
                </a:solidFill>
                <a:effectLst/>
                <a:latin typeface="Work Sans"/>
              </a:rPr>
              <a:t>Tyler ISD based its move on legislation passed by Texas lawmakers requiring the state to withhold funds to school districts that enrolled undocumented immigrant students. MALDEF sued in September 1977 – and while a federal court quickly granted a motion to block Tyler ISD from denying enrollment based on immigration status, the case underwent numerous appeals and took four more years to reach the Supreme Court.</a:t>
            </a:r>
          </a:p>
          <a:p>
            <a:pPr algn="l" fontAlgn="base"/>
            <a:r>
              <a:rPr lang="en-US" b="0" i="0">
                <a:solidFill>
                  <a:srgbClr val="222222"/>
                </a:solidFill>
                <a:effectLst/>
                <a:latin typeface="Work Sans"/>
              </a:rPr>
              <a:t>Writing for the majority, Justice William J. Brennan Jr. concluded that “education provides the basic tools by which individuals might lead economically productive lives to the benefit of us all” and that the state could not constitutionally deny such an education to undocumented children.</a:t>
            </a:r>
          </a:p>
          <a:p>
            <a:pPr algn="l" fontAlgn="base"/>
            <a:endParaRPr lang="en-US" b="0" i="0">
              <a:solidFill>
                <a:srgbClr val="222222"/>
              </a:solidFill>
              <a:effectLst/>
              <a:latin typeface="Work Sans" pitchFamily="2" charset="0"/>
            </a:endParaRPr>
          </a:p>
          <a:p>
            <a:pPr algn="l" fontAlgn="base"/>
            <a:r>
              <a:rPr lang="en-US" b="0" i="0">
                <a:solidFill>
                  <a:srgbClr val="222222"/>
                </a:solidFill>
                <a:effectLst/>
                <a:latin typeface="Work Sans"/>
              </a:rPr>
              <a:t>The Court’s ruling reflected the notion that “children generally should be expected to stay and benefit from staying with their parents, and they should not be punished for staying with their parents,” </a:t>
            </a:r>
            <a:r>
              <a:rPr lang="en-US" b="1" i="0" u="sng">
                <a:solidFill>
                  <a:srgbClr val="002943"/>
                </a:solidFill>
                <a:effectLst/>
                <a:latin typeface="Work Sans"/>
                <a:hlinkClick r:id="rId4"/>
              </a:rPr>
              <a:t>said </a:t>
            </a:r>
            <a:r>
              <a:rPr lang="en-US" b="0" i="0">
                <a:solidFill>
                  <a:srgbClr val="222222"/>
                </a:solidFill>
                <a:effectLst/>
                <a:latin typeface="Work Sans"/>
              </a:rPr>
              <a:t>MALDEF president and general counsel Thomas A. Saenz, noting that three key aspects of the </a:t>
            </a:r>
            <a:r>
              <a:rPr lang="en-US" b="0" i="1">
                <a:solidFill>
                  <a:srgbClr val="222222"/>
                </a:solidFill>
                <a:effectLst/>
                <a:latin typeface="Work Sans"/>
              </a:rPr>
              <a:t>Plyler</a:t>
            </a:r>
            <a:r>
              <a:rPr lang="en-US" b="0" i="0">
                <a:solidFill>
                  <a:srgbClr val="222222"/>
                </a:solidFill>
                <a:effectLst/>
                <a:latin typeface="Work Sans"/>
              </a:rPr>
              <a:t> case resonate in today’s divided political climate:</a:t>
            </a:r>
          </a:p>
          <a:p>
            <a:pPr algn="l" fontAlgn="base"/>
            <a:endParaRPr lang="en-US" b="0" i="0">
              <a:solidFill>
                <a:srgbClr val="222222"/>
              </a:solidFill>
              <a:effectLst/>
              <a:latin typeface="Work Sans" pitchFamily="2" charset="0"/>
            </a:endParaRPr>
          </a:p>
          <a:p>
            <a:pPr algn="l" fontAlgn="base">
              <a:buFont typeface="Arial" panose="020B0604020202020204" pitchFamily="34" charset="0"/>
              <a:buChar char="•"/>
            </a:pPr>
            <a:r>
              <a:rPr lang="en-US" b="0" i="0">
                <a:solidFill>
                  <a:srgbClr val="222222"/>
                </a:solidFill>
                <a:effectLst/>
                <a:latin typeface="Work Sans"/>
              </a:rPr>
              <a:t>The Supreme Court recognized that tuition would prevent most undocumented children from ever attending school. </a:t>
            </a:r>
            <a:r>
              <a:rPr lang="en-US" b="0" i="1">
                <a:solidFill>
                  <a:srgbClr val="222222"/>
                </a:solidFill>
                <a:effectLst/>
                <a:latin typeface="Work Sans"/>
              </a:rPr>
              <a:t>Plyler </a:t>
            </a:r>
            <a:r>
              <a:rPr lang="en-US" b="0" i="0">
                <a:solidFill>
                  <a:srgbClr val="222222"/>
                </a:solidFill>
                <a:effectLst/>
                <a:latin typeface="Work Sans"/>
              </a:rPr>
              <a:t>outlaws not only policies that directly bar immigrant students from enrolling in school, but also indirect attempts that discourage enrollment, such as collecting or sharing data on students’ or parents’ status, or immigration enforcement activity on or near public schools.</a:t>
            </a:r>
          </a:p>
          <a:p>
            <a:pPr algn="l" fontAlgn="base">
              <a:buFont typeface="Arial" panose="020B0604020202020204" pitchFamily="34" charset="0"/>
              <a:buChar char="•"/>
            </a:pPr>
            <a:endParaRPr lang="en-US" b="0" i="0">
              <a:solidFill>
                <a:srgbClr val="222222"/>
              </a:solidFill>
              <a:effectLst/>
              <a:latin typeface="Work Sans" pitchFamily="2" charset="0"/>
            </a:endParaRPr>
          </a:p>
          <a:p>
            <a:pPr algn="l" fontAlgn="base">
              <a:buFont typeface="Arial" panose="020B0604020202020204" pitchFamily="34" charset="0"/>
              <a:buChar char="•"/>
            </a:pPr>
            <a:r>
              <a:rPr lang="en-US" b="0" i="0">
                <a:solidFill>
                  <a:srgbClr val="222222"/>
                </a:solidFill>
                <a:effectLst/>
                <a:latin typeface="Work Sans"/>
              </a:rPr>
              <a:t>Although </a:t>
            </a:r>
            <a:r>
              <a:rPr lang="en-US" b="0" i="1">
                <a:solidFill>
                  <a:srgbClr val="222222"/>
                </a:solidFill>
                <a:effectLst/>
                <a:latin typeface="Work Sans"/>
              </a:rPr>
              <a:t>Plyler </a:t>
            </a:r>
            <a:r>
              <a:rPr lang="en-US" b="0" i="0">
                <a:solidFill>
                  <a:srgbClr val="222222"/>
                </a:solidFill>
                <a:effectLst/>
                <a:latin typeface="Work Sans"/>
              </a:rPr>
              <a:t>was a 5-4 decision, all nine justices agreed that the Texas attempt to charge tuition to undocumented children was bad public policy. Chief Justice Warren Burger began his dissenting opinion by stating that he “would agree without hesitation that it is senseless for an enlightened society to deprive any children . . . of an elementary education.”</a:t>
            </a:r>
          </a:p>
          <a:p>
            <a:pPr algn="l" fontAlgn="base">
              <a:buFont typeface="Arial" panose="020B0604020202020204" pitchFamily="34" charset="0"/>
              <a:buChar char="•"/>
            </a:pPr>
            <a:endParaRPr lang="en-US" b="0" i="0">
              <a:solidFill>
                <a:srgbClr val="222222"/>
              </a:solidFill>
              <a:effectLst/>
              <a:latin typeface="Work Sans" pitchFamily="2" charset="0"/>
            </a:endParaRPr>
          </a:p>
          <a:p>
            <a:pPr algn="l" fontAlgn="base">
              <a:buFont typeface="Arial" panose="020B0604020202020204" pitchFamily="34" charset="0"/>
              <a:buChar char="•"/>
            </a:pPr>
            <a:r>
              <a:rPr lang="en-US" b="0" i="1">
                <a:solidFill>
                  <a:srgbClr val="222222"/>
                </a:solidFill>
                <a:effectLst/>
                <a:latin typeface="Work Sans"/>
              </a:rPr>
              <a:t>Plyler </a:t>
            </a:r>
            <a:r>
              <a:rPr lang="en-US" b="0" i="0">
                <a:solidFill>
                  <a:srgbClr val="222222"/>
                </a:solidFill>
                <a:effectLst/>
                <a:latin typeface="Work Sans"/>
              </a:rPr>
              <a:t>was grounded in two critical American values – that individuals should be judged based on their own actions, not those of their parents, and that our nation welcomes and depends upon immigrants.</a:t>
            </a:r>
          </a:p>
          <a:p>
            <a:pPr algn="l" fontAlgn="base">
              <a:buFont typeface="Arial" panose="020B0604020202020204" pitchFamily="34" charset="0"/>
              <a:buChar char="•"/>
            </a:pPr>
            <a:endParaRPr lang="en-US" b="0" i="0">
              <a:solidFill>
                <a:srgbClr val="222222"/>
              </a:solidFill>
              <a:effectLst/>
              <a:latin typeface="Work Sans" pitchFamily="2" charset="0"/>
            </a:endParaRPr>
          </a:p>
          <a:p>
            <a:pPr algn="l" fontAlgn="base"/>
            <a:r>
              <a:rPr lang="en-US" b="0" i="0">
                <a:solidFill>
                  <a:srgbClr val="222222"/>
                </a:solidFill>
                <a:effectLst/>
                <a:latin typeface="Work Sans"/>
              </a:rPr>
              <a:t>These lessons were lost on the Trump administration. Former Education Secretary Betsy DeVos demonstrated, as Saenz </a:t>
            </a:r>
            <a:r>
              <a:rPr lang="en-US" b="1" i="0" u="sng">
                <a:solidFill>
                  <a:srgbClr val="002943"/>
                </a:solidFill>
                <a:effectLst/>
                <a:latin typeface="Work Sans"/>
                <a:hlinkClick r:id="rId5"/>
              </a:rPr>
              <a:t>told The Washington Post</a:t>
            </a:r>
            <a:r>
              <a:rPr lang="en-US" b="0" i="0">
                <a:solidFill>
                  <a:srgbClr val="222222"/>
                </a:solidFill>
                <a:effectLst/>
                <a:latin typeface="Work Sans"/>
              </a:rPr>
              <a:t>, “astounding ignorance of the law” when she testified before Congress that local school districts could decide whether to report students to immigration authorities. Her testimony was not just a misinterpretation of </a:t>
            </a:r>
            <a:r>
              <a:rPr lang="en-US" b="0" i="1">
                <a:solidFill>
                  <a:srgbClr val="222222"/>
                </a:solidFill>
                <a:effectLst/>
                <a:latin typeface="Work Sans"/>
              </a:rPr>
              <a:t>Plyler</a:t>
            </a:r>
            <a:r>
              <a:rPr lang="en-US" b="0" i="0">
                <a:solidFill>
                  <a:srgbClr val="222222"/>
                </a:solidFill>
                <a:effectLst/>
                <a:latin typeface="Work Sans"/>
              </a:rPr>
              <a:t>. It was flat-out wrong. Of all people, the Education Secretary must be fully cognizant that </a:t>
            </a:r>
            <a:r>
              <a:rPr lang="en-US" b="0" i="1">
                <a:solidFill>
                  <a:srgbClr val="222222"/>
                </a:solidFill>
                <a:effectLst/>
                <a:latin typeface="Work Sans"/>
              </a:rPr>
              <a:t>Plyler</a:t>
            </a:r>
            <a:r>
              <a:rPr lang="en-US" b="0" i="0">
                <a:solidFill>
                  <a:srgbClr val="222222"/>
                </a:solidFill>
                <a:effectLst/>
                <a:latin typeface="Work Sans"/>
              </a:rPr>
              <a:t> did much more than just grant entry to public schools for all children.</a:t>
            </a:r>
          </a:p>
          <a:p>
            <a:pPr algn="l" fontAlgn="base"/>
            <a:endParaRPr lang="en-US" b="0" i="0">
              <a:solidFill>
                <a:srgbClr val="222222"/>
              </a:solidFill>
              <a:effectLst/>
              <a:latin typeface="Work Sans" pitchFamily="2" charset="0"/>
            </a:endParaRPr>
          </a:p>
          <a:p>
            <a:pPr algn="l" fontAlgn="base"/>
            <a:r>
              <a:rPr lang="en-US" b="0" i="1">
                <a:solidFill>
                  <a:srgbClr val="222222"/>
                </a:solidFill>
                <a:effectLst/>
                <a:latin typeface="Work Sans"/>
              </a:rPr>
              <a:t>Plyler</a:t>
            </a:r>
            <a:r>
              <a:rPr lang="en-US" b="0" i="0">
                <a:solidFill>
                  <a:srgbClr val="222222"/>
                </a:solidFill>
                <a:effectLst/>
                <a:latin typeface="Work Sans"/>
              </a:rPr>
              <a:t> mandates that no government entity – be it a local school district or a state legislature or the U.S. Department of Education – institute policies that would in any way discourage a child from enrolling in school. If parents keep their kids at home because immigration authorities are allowed to patrol campuses or transit systems that take children to schools, that’s a </a:t>
            </a:r>
            <a:r>
              <a:rPr lang="en-US" b="0" i="1">
                <a:solidFill>
                  <a:srgbClr val="222222"/>
                </a:solidFill>
                <a:effectLst/>
                <a:latin typeface="Work Sans"/>
              </a:rPr>
              <a:t>Plyler</a:t>
            </a:r>
            <a:r>
              <a:rPr lang="en-US" b="0" i="0">
                <a:solidFill>
                  <a:srgbClr val="222222"/>
                </a:solidFill>
                <a:effectLst/>
                <a:latin typeface="Work Sans"/>
              </a:rPr>
              <a:t> violation. If students are afraid to go to school because of anti-immigrant bullying or anything else that creates a fearful environment, that’s a </a:t>
            </a:r>
            <a:r>
              <a:rPr lang="en-US" b="0" i="1">
                <a:solidFill>
                  <a:srgbClr val="222222"/>
                </a:solidFill>
                <a:effectLst/>
                <a:latin typeface="Work Sans"/>
              </a:rPr>
              <a:t>Plyler</a:t>
            </a:r>
            <a:r>
              <a:rPr lang="en-US" b="0" i="0">
                <a:solidFill>
                  <a:srgbClr val="222222"/>
                </a:solidFill>
                <a:effectLst/>
                <a:latin typeface="Work Sans"/>
              </a:rPr>
              <a:t> violation.</a:t>
            </a:r>
          </a:p>
          <a:p>
            <a:pPr algn="l" fontAlgn="base"/>
            <a:endParaRPr lang="en-US" b="0" i="0">
              <a:solidFill>
                <a:srgbClr val="222222"/>
              </a:solidFill>
              <a:effectLst/>
              <a:latin typeface="Work Sans" pitchFamily="2" charset="0"/>
            </a:endParaRPr>
          </a:p>
          <a:p>
            <a:pPr algn="l" fontAlgn="base"/>
            <a:r>
              <a:rPr lang="en-US" b="0" i="0">
                <a:solidFill>
                  <a:srgbClr val="222222"/>
                </a:solidFill>
                <a:effectLst/>
                <a:latin typeface="Work Sans"/>
              </a:rPr>
              <a:t>Nevertheless, the </a:t>
            </a:r>
            <a:r>
              <a:rPr lang="en-US" b="0" i="1">
                <a:solidFill>
                  <a:srgbClr val="222222"/>
                </a:solidFill>
                <a:effectLst/>
                <a:latin typeface="Work Sans"/>
              </a:rPr>
              <a:t>Plyler</a:t>
            </a:r>
            <a:r>
              <a:rPr lang="en-US" b="0" i="0">
                <a:solidFill>
                  <a:srgbClr val="222222"/>
                </a:solidFill>
                <a:effectLst/>
                <a:latin typeface="Work Sans"/>
              </a:rPr>
              <a:t> ruling has not discouraged challenges over the years. California tried it in 1994 under Proposition 187, the referendum that sought to cut off critical access to public schools for undocumented immigrants. A federal court ruled most of the law was unconstitutional, but not until after several tense years of litigation.</a:t>
            </a:r>
          </a:p>
          <a:p>
            <a:pPr algn="l" fontAlgn="base"/>
            <a:endParaRPr lang="en-US" b="0" i="0">
              <a:solidFill>
                <a:srgbClr val="222222"/>
              </a:solidFill>
              <a:effectLst/>
              <a:latin typeface="Work Sans" pitchFamily="2" charset="0"/>
            </a:endParaRPr>
          </a:p>
          <a:p>
            <a:pPr algn="l" fontAlgn="base"/>
            <a:r>
              <a:rPr lang="en-US" b="0" i="0">
                <a:solidFill>
                  <a:srgbClr val="222222"/>
                </a:solidFill>
                <a:effectLst/>
                <a:latin typeface="Work Sans"/>
              </a:rPr>
              <a:t>Alabama also tried it in 2011, when the state passed a measure requiring school districts to ask students about their immigration status. The measure was struck down after the Obama administration sued on the grounds that it violated </a:t>
            </a:r>
            <a:r>
              <a:rPr lang="en-US" b="0" i="1">
                <a:solidFill>
                  <a:srgbClr val="222222"/>
                </a:solidFill>
                <a:effectLst/>
                <a:latin typeface="Work Sans"/>
              </a:rPr>
              <a:t>Plyler</a:t>
            </a:r>
            <a:r>
              <a:rPr lang="en-US" b="0" i="0">
                <a:solidFill>
                  <a:srgbClr val="222222"/>
                </a:solidFill>
                <a:effectLst/>
                <a:latin typeface="Work Sans"/>
              </a:rPr>
              <a:t>.</a:t>
            </a:r>
          </a:p>
          <a:p>
            <a:pPr algn="l" fontAlgn="base"/>
            <a:endParaRPr lang="en-US" b="0" i="0">
              <a:solidFill>
                <a:srgbClr val="222222"/>
              </a:solidFill>
              <a:effectLst/>
              <a:latin typeface="Work Sans" pitchFamily="2" charset="0"/>
            </a:endParaRPr>
          </a:p>
          <a:p>
            <a:pPr algn="l" fontAlgn="base"/>
            <a:r>
              <a:rPr lang="en-US" b="0" i="0">
                <a:solidFill>
                  <a:srgbClr val="222222"/>
                </a:solidFill>
                <a:effectLst/>
                <a:latin typeface="Work Sans"/>
              </a:rPr>
              <a:t>And 21 years later, Texas Governor Greg Abbott </a:t>
            </a:r>
            <a:r>
              <a:rPr lang="en-US" b="1" i="0" u="sng">
                <a:solidFill>
                  <a:srgbClr val="002943"/>
                </a:solidFill>
                <a:effectLst/>
                <a:latin typeface="Work Sans"/>
                <a:hlinkClick r:id="rId6"/>
              </a:rPr>
              <a:t>raised</a:t>
            </a:r>
            <a:r>
              <a:rPr lang="en-US" b="0" i="0">
                <a:solidFill>
                  <a:srgbClr val="222222"/>
                </a:solidFill>
                <a:effectLst/>
                <a:latin typeface="Work Sans"/>
              </a:rPr>
              <a:t> the idea of challenging the Court’s decision on </a:t>
            </a:r>
            <a:r>
              <a:rPr lang="en-US" b="0" i="1">
                <a:solidFill>
                  <a:srgbClr val="222222"/>
                </a:solidFill>
                <a:effectLst/>
                <a:latin typeface="Work Sans"/>
              </a:rPr>
              <a:t>Plyler</a:t>
            </a:r>
            <a:r>
              <a:rPr lang="en-US" b="0" i="0">
                <a:solidFill>
                  <a:srgbClr val="222222"/>
                </a:solidFill>
                <a:effectLst/>
                <a:latin typeface="Work Sans"/>
              </a:rPr>
              <a:t>. Abbott’s remarks – uninformed and revealing a critical </a:t>
            </a:r>
            <a:r>
              <a:rPr lang="en-US" b="1" i="0" u="sng">
                <a:solidFill>
                  <a:srgbClr val="002943"/>
                </a:solidFill>
                <a:effectLst/>
                <a:latin typeface="Work Sans"/>
                <a:hlinkClick r:id="rId7"/>
              </a:rPr>
              <a:t>misunderstanding</a:t>
            </a:r>
            <a:r>
              <a:rPr lang="en-US" b="0" i="0">
                <a:solidFill>
                  <a:srgbClr val="222222"/>
                </a:solidFill>
                <a:effectLst/>
                <a:latin typeface="Work Sans"/>
              </a:rPr>
              <a:t> of </a:t>
            </a:r>
            <a:r>
              <a:rPr lang="en-US" b="0" i="1">
                <a:solidFill>
                  <a:srgbClr val="222222"/>
                </a:solidFill>
                <a:effectLst/>
                <a:latin typeface="Work Sans"/>
              </a:rPr>
              <a:t>Plyler </a:t>
            </a:r>
            <a:r>
              <a:rPr lang="en-US" b="0" i="0">
                <a:solidFill>
                  <a:srgbClr val="222222"/>
                </a:solidFill>
                <a:effectLst/>
                <a:latin typeface="Work Sans"/>
              </a:rPr>
              <a:t>– were nothing more than cynical dog-whistle to his base; a lame attempt to employ fear of immigrants to rally racist voters to support his re-election.</a:t>
            </a:r>
          </a:p>
          <a:p>
            <a:pPr algn="l" fontAlgn="base"/>
            <a:endParaRPr lang="en-US" b="0" i="0">
              <a:solidFill>
                <a:srgbClr val="222222"/>
              </a:solidFill>
              <a:effectLst/>
              <a:latin typeface="Work Sans" pitchFamily="2" charset="0"/>
            </a:endParaRPr>
          </a:p>
          <a:p>
            <a:pPr algn="l" fontAlgn="base"/>
            <a:r>
              <a:rPr lang="en-US" b="0" i="0">
                <a:solidFill>
                  <a:srgbClr val="222222"/>
                </a:solidFill>
                <a:effectLst/>
                <a:latin typeface="Work Sans"/>
              </a:rPr>
              <a:t>Unfortunately, Abbott, Alabama and the Trump administration are part of a seemingly unending stream of craven politicians and legislatures willing to use children in their war on immigrants. With an increasingly conservative Supreme Court – one that has shown itself to be willing to </a:t>
            </a:r>
            <a:r>
              <a:rPr lang="en-US" b="1" i="0" u="sng">
                <a:solidFill>
                  <a:srgbClr val="002943"/>
                </a:solidFill>
                <a:effectLst/>
                <a:latin typeface="Work Sans"/>
                <a:hlinkClick r:id="rId8"/>
              </a:rPr>
              <a:t>reverse</a:t>
            </a:r>
            <a:r>
              <a:rPr lang="en-US" b="0" i="0">
                <a:solidFill>
                  <a:srgbClr val="222222"/>
                </a:solidFill>
                <a:effectLst/>
                <a:latin typeface="Work Sans"/>
              </a:rPr>
              <a:t> rights granted to women in the 1970s – it is important to revisit Plyler and explore why we must remain vigilant to attacks against it.</a:t>
            </a:r>
          </a:p>
          <a:p>
            <a:pPr algn="l" fontAlgn="base"/>
            <a:r>
              <a:rPr lang="en-US" b="0" i="0">
                <a:solidFill>
                  <a:srgbClr val="222222"/>
                </a:solidFill>
                <a:effectLst/>
                <a:latin typeface="Work Sans"/>
              </a:rPr>
              <a:t>MALDEF will be on guard against further challenges. As Saenz wrote, “Those who would today assert that depriving children of an education is appropriate policy should be mindful of the views of all nine justices in </a:t>
            </a:r>
            <a:r>
              <a:rPr lang="en-US" b="0" i="1">
                <a:solidFill>
                  <a:srgbClr val="222222"/>
                </a:solidFill>
                <a:effectLst/>
                <a:latin typeface="Work Sans"/>
              </a:rPr>
              <a:t>Plyler</a:t>
            </a:r>
            <a:r>
              <a:rPr lang="en-US" b="0" i="0">
                <a:solidFill>
                  <a:srgbClr val="222222"/>
                </a:solidFill>
                <a:effectLst/>
                <a:latin typeface="Work Sans"/>
              </a:rPr>
              <a:t>.”</a:t>
            </a:r>
          </a:p>
          <a:p>
            <a:endParaRPr lang="en-US"/>
          </a:p>
        </p:txBody>
      </p:sp>
      <p:sp>
        <p:nvSpPr>
          <p:cNvPr id="4" name="Slide Number Placeholder 3"/>
          <p:cNvSpPr>
            <a:spLocks noGrp="1"/>
          </p:cNvSpPr>
          <p:nvPr>
            <p:ph type="sldNum" sz="quarter" idx="5"/>
          </p:nvPr>
        </p:nvSpPr>
        <p:spPr/>
        <p:txBody>
          <a:bodyPr lIns="93177" tIns="46589" rIns="93177" bIns="46589"/>
          <a:lstStyle/>
          <a:p>
            <a:fld id="{5921083C-AC3E-2941-A7F4-5F733D8881D5}" type="slidenum">
              <a:rPr lang="en-US" smtClean="0"/>
              <a:t>19</a:t>
            </a:fld>
            <a:endParaRPr lang="en-US"/>
          </a:p>
        </p:txBody>
      </p:sp>
    </p:spTree>
    <p:extLst>
      <p:ext uri="{BB962C8B-B14F-4D97-AF65-F5344CB8AC3E}">
        <p14:creationId xmlns:p14="http://schemas.microsoft.com/office/powerpoint/2010/main" val="2640733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3177" tIns="46589" rIns="93177" bIns="46589"/>
          <a:lstStyle/>
          <a:p>
            <a:fld id="{5921083C-AC3E-2941-A7F4-5F733D8881D5}" type="slidenum">
              <a:rPr lang="en-US" smtClean="0"/>
              <a:t>2</a:t>
            </a:fld>
            <a:endParaRPr lang="en-US"/>
          </a:p>
        </p:txBody>
      </p:sp>
    </p:spTree>
    <p:extLst>
      <p:ext uri="{BB962C8B-B14F-4D97-AF65-F5344CB8AC3E}">
        <p14:creationId xmlns:p14="http://schemas.microsoft.com/office/powerpoint/2010/main" val="1848578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lIns="93177" tIns="46589" rIns="93177" bIns="46589"/>
          <a:lstStyle/>
          <a:p>
            <a:fld id="{5921083C-AC3E-2941-A7F4-5F733D8881D5}" type="slidenum">
              <a:rPr lang="en-US" smtClean="0"/>
              <a:t>20</a:t>
            </a:fld>
            <a:endParaRPr lang="en-US"/>
          </a:p>
        </p:txBody>
      </p:sp>
    </p:spTree>
    <p:extLst>
      <p:ext uri="{BB962C8B-B14F-4D97-AF65-F5344CB8AC3E}">
        <p14:creationId xmlns:p14="http://schemas.microsoft.com/office/powerpoint/2010/main" val="3707162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lIns="93177" tIns="46589" rIns="93177" bIns="46589"/>
          <a:lstStyle/>
          <a:p>
            <a:fld id="{5921083C-AC3E-2941-A7F4-5F733D8881D5}" type="slidenum">
              <a:rPr lang="en-US" smtClean="0"/>
              <a:t>21</a:t>
            </a:fld>
            <a:endParaRPr lang="en-US"/>
          </a:p>
        </p:txBody>
      </p:sp>
    </p:spTree>
    <p:extLst>
      <p:ext uri="{BB962C8B-B14F-4D97-AF65-F5344CB8AC3E}">
        <p14:creationId xmlns:p14="http://schemas.microsoft.com/office/powerpoint/2010/main" val="1995398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lIns="93177" tIns="46589" rIns="93177" bIns="46589"/>
          <a:lstStyle/>
          <a:p>
            <a:fld id="{5921083C-AC3E-2941-A7F4-5F733D8881D5}" type="slidenum">
              <a:rPr lang="en-US" smtClean="0"/>
              <a:t>22</a:t>
            </a:fld>
            <a:endParaRPr lang="en-US"/>
          </a:p>
        </p:txBody>
      </p:sp>
    </p:spTree>
    <p:extLst>
      <p:ext uri="{BB962C8B-B14F-4D97-AF65-F5344CB8AC3E}">
        <p14:creationId xmlns:p14="http://schemas.microsoft.com/office/powerpoint/2010/main" val="841624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3177" tIns="46589" rIns="93177" bIns="46589"/>
          <a:lstStyle/>
          <a:p>
            <a:fld id="{5921083C-AC3E-2941-A7F4-5F733D8881D5}" type="slidenum">
              <a:rPr lang="en-US" smtClean="0"/>
              <a:t>23</a:t>
            </a:fld>
            <a:endParaRPr lang="en-US"/>
          </a:p>
        </p:txBody>
      </p:sp>
    </p:spTree>
    <p:extLst>
      <p:ext uri="{BB962C8B-B14F-4D97-AF65-F5344CB8AC3E}">
        <p14:creationId xmlns:p14="http://schemas.microsoft.com/office/powerpoint/2010/main" val="1848578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A6115-78B9-3FF3-0837-54742E30D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D409D-E885-5D5F-28E3-C99918CC1A87}"/>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118CA08F-8AFE-4564-6B81-F9B7023234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33E2EB-3123-7CE3-63DD-8162BF1DA4DE}"/>
              </a:ext>
            </a:extLst>
          </p:cNvPr>
          <p:cNvSpPr>
            <a:spLocks noGrp="1"/>
          </p:cNvSpPr>
          <p:nvPr>
            <p:ph type="sldNum" sz="quarter" idx="5"/>
          </p:nvPr>
        </p:nvSpPr>
        <p:spPr/>
        <p:txBody>
          <a:bodyPr lIns="93177" tIns="46589" rIns="93177" bIns="46589"/>
          <a:lstStyle/>
          <a:p>
            <a:fld id="{5921083C-AC3E-2941-A7F4-5F733D8881D5}" type="slidenum">
              <a:rPr lang="en-US" smtClean="0"/>
              <a:t>24</a:t>
            </a:fld>
            <a:endParaRPr lang="en-US"/>
          </a:p>
        </p:txBody>
      </p:sp>
    </p:spTree>
    <p:extLst>
      <p:ext uri="{BB962C8B-B14F-4D97-AF65-F5344CB8AC3E}">
        <p14:creationId xmlns:p14="http://schemas.microsoft.com/office/powerpoint/2010/main" val="93822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3177" tIns="46589" rIns="93177" bIns="46589"/>
          <a:lstStyle/>
          <a:p>
            <a:fld id="{5921083C-AC3E-2941-A7F4-5F733D8881D5}" type="slidenum">
              <a:rPr lang="en-US" smtClean="0"/>
              <a:t>25</a:t>
            </a:fld>
            <a:endParaRPr lang="en-US"/>
          </a:p>
        </p:txBody>
      </p:sp>
    </p:spTree>
    <p:extLst>
      <p:ext uri="{BB962C8B-B14F-4D97-AF65-F5344CB8AC3E}">
        <p14:creationId xmlns:p14="http://schemas.microsoft.com/office/powerpoint/2010/main" val="2474541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E9B23-02F5-6A6B-4EA0-BD27273A7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9454A4-E71B-ACB8-052D-0992691E3F99}"/>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4E1FB3AA-8720-D9C1-E051-58214BF8F788}"/>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99DECB78-4A69-A678-19E6-743E97E1673B}"/>
              </a:ext>
            </a:extLst>
          </p:cNvPr>
          <p:cNvSpPr>
            <a:spLocks noGrp="1"/>
          </p:cNvSpPr>
          <p:nvPr>
            <p:ph type="sldNum" sz="quarter" idx="5"/>
          </p:nvPr>
        </p:nvSpPr>
        <p:spPr/>
        <p:txBody>
          <a:bodyPr lIns="93177" tIns="46589" rIns="93177" bIns="46589"/>
          <a:lstStyle/>
          <a:p>
            <a:fld id="{5921083C-AC3E-2941-A7F4-5F733D8881D5}" type="slidenum">
              <a:rPr lang="en-US" smtClean="0"/>
              <a:t>26</a:t>
            </a:fld>
            <a:endParaRPr lang="en-US"/>
          </a:p>
        </p:txBody>
      </p:sp>
    </p:spTree>
    <p:extLst>
      <p:ext uri="{BB962C8B-B14F-4D97-AF65-F5344CB8AC3E}">
        <p14:creationId xmlns:p14="http://schemas.microsoft.com/office/powerpoint/2010/main" val="1385881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8E769-3C41-97EC-E5E4-003B812044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D7054-B28E-A362-9386-F6CA81D69C6A}"/>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07E7DE94-8E83-E186-05A7-A8C12908DA9E}"/>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F21C19F5-6238-5C3A-EC7D-23B031034AF0}"/>
              </a:ext>
            </a:extLst>
          </p:cNvPr>
          <p:cNvSpPr>
            <a:spLocks noGrp="1"/>
          </p:cNvSpPr>
          <p:nvPr>
            <p:ph type="sldNum" sz="quarter" idx="5"/>
          </p:nvPr>
        </p:nvSpPr>
        <p:spPr/>
        <p:txBody>
          <a:bodyPr lIns="93177" tIns="46589" rIns="93177" bIns="46589"/>
          <a:lstStyle/>
          <a:p>
            <a:fld id="{5921083C-AC3E-2941-A7F4-5F733D8881D5}" type="slidenum">
              <a:rPr lang="en-US" smtClean="0"/>
              <a:t>27</a:t>
            </a:fld>
            <a:endParaRPr lang="en-US"/>
          </a:p>
        </p:txBody>
      </p:sp>
    </p:spTree>
    <p:extLst>
      <p:ext uri="{BB962C8B-B14F-4D97-AF65-F5344CB8AC3E}">
        <p14:creationId xmlns:p14="http://schemas.microsoft.com/office/powerpoint/2010/main" val="451106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26AA0-E09A-22DC-6E3E-F265FDEB8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2DCF3-C571-F2E4-39E5-699115F183B5}"/>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ADC0E6B4-0D21-4804-354B-508D3F828A3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519D9992-5C47-225E-4CC5-6343413BBA15}"/>
              </a:ext>
            </a:extLst>
          </p:cNvPr>
          <p:cNvSpPr>
            <a:spLocks noGrp="1"/>
          </p:cNvSpPr>
          <p:nvPr>
            <p:ph type="sldNum" sz="quarter" idx="5"/>
          </p:nvPr>
        </p:nvSpPr>
        <p:spPr/>
        <p:txBody>
          <a:bodyPr lIns="93177" tIns="46589" rIns="93177" bIns="46589"/>
          <a:lstStyle/>
          <a:p>
            <a:fld id="{5921083C-AC3E-2941-A7F4-5F733D8881D5}" type="slidenum">
              <a:rPr lang="en-US" smtClean="0"/>
              <a:t>28</a:t>
            </a:fld>
            <a:endParaRPr lang="en-US"/>
          </a:p>
        </p:txBody>
      </p:sp>
    </p:spTree>
    <p:extLst>
      <p:ext uri="{BB962C8B-B14F-4D97-AF65-F5344CB8AC3E}">
        <p14:creationId xmlns:p14="http://schemas.microsoft.com/office/powerpoint/2010/main" val="3051678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9F671-F14C-56FC-F902-0E8E6E798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863C3-48CF-3114-E461-E1210FF9FA0E}"/>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2731BBE8-70F6-2790-4791-8EC8673149D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F355F1EE-3EDE-1A1B-DEF4-AB923085D978}"/>
              </a:ext>
            </a:extLst>
          </p:cNvPr>
          <p:cNvSpPr>
            <a:spLocks noGrp="1"/>
          </p:cNvSpPr>
          <p:nvPr>
            <p:ph type="sldNum" sz="quarter" idx="5"/>
          </p:nvPr>
        </p:nvSpPr>
        <p:spPr/>
        <p:txBody>
          <a:bodyPr lIns="93177" tIns="46589" rIns="93177" bIns="46589"/>
          <a:lstStyle/>
          <a:p>
            <a:fld id="{5921083C-AC3E-2941-A7F4-5F733D8881D5}" type="slidenum">
              <a:rPr lang="en-US" smtClean="0"/>
              <a:t>29</a:t>
            </a:fld>
            <a:endParaRPr lang="en-US"/>
          </a:p>
        </p:txBody>
      </p:sp>
    </p:spTree>
    <p:extLst>
      <p:ext uri="{BB962C8B-B14F-4D97-AF65-F5344CB8AC3E}">
        <p14:creationId xmlns:p14="http://schemas.microsoft.com/office/powerpoint/2010/main" val="1756063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lIns="93177" tIns="46589" rIns="93177" bIns="46589"/>
          <a:lstStyle/>
          <a:p>
            <a:fld id="{5921083C-AC3E-2941-A7F4-5F733D8881D5}" type="slidenum">
              <a:rPr lang="en-US" smtClean="0"/>
              <a:t>3</a:t>
            </a:fld>
            <a:endParaRPr lang="en-US"/>
          </a:p>
        </p:txBody>
      </p:sp>
    </p:spTree>
    <p:extLst>
      <p:ext uri="{BB962C8B-B14F-4D97-AF65-F5344CB8AC3E}">
        <p14:creationId xmlns:p14="http://schemas.microsoft.com/office/powerpoint/2010/main" val="2474541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2FB7E-FE9F-BE17-5019-2BDEF597B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54D12-29B5-E59A-E3F6-707CA8343914}"/>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6BAE08C9-B873-3F7F-0458-32EFC65B4C9C}"/>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F8B763C2-E919-FE8E-0244-7E25A2B9C301}"/>
              </a:ext>
            </a:extLst>
          </p:cNvPr>
          <p:cNvSpPr>
            <a:spLocks noGrp="1"/>
          </p:cNvSpPr>
          <p:nvPr>
            <p:ph type="sldNum" sz="quarter" idx="5"/>
          </p:nvPr>
        </p:nvSpPr>
        <p:spPr/>
        <p:txBody>
          <a:bodyPr lIns="93177" tIns="46589" rIns="93177" bIns="46589"/>
          <a:lstStyle/>
          <a:p>
            <a:fld id="{5921083C-AC3E-2941-A7F4-5F733D8881D5}" type="slidenum">
              <a:rPr lang="en-US" smtClean="0"/>
              <a:t>30</a:t>
            </a:fld>
            <a:endParaRPr lang="en-US"/>
          </a:p>
        </p:txBody>
      </p:sp>
    </p:spTree>
    <p:extLst>
      <p:ext uri="{BB962C8B-B14F-4D97-AF65-F5344CB8AC3E}">
        <p14:creationId xmlns:p14="http://schemas.microsoft.com/office/powerpoint/2010/main" val="2970850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ADF23-65E4-8E00-0220-DB3425999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4757F-97AF-A14D-6237-BE62B5B52FFF}"/>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C401AA06-94CB-762A-9249-B851911C9296}"/>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FAB6E702-D901-8910-519F-7F59161B0D4A}"/>
              </a:ext>
            </a:extLst>
          </p:cNvPr>
          <p:cNvSpPr>
            <a:spLocks noGrp="1"/>
          </p:cNvSpPr>
          <p:nvPr>
            <p:ph type="sldNum" sz="quarter" idx="5"/>
          </p:nvPr>
        </p:nvSpPr>
        <p:spPr/>
        <p:txBody>
          <a:bodyPr lIns="93177" tIns="46589" rIns="93177" bIns="46589"/>
          <a:lstStyle/>
          <a:p>
            <a:fld id="{5921083C-AC3E-2941-A7F4-5F733D8881D5}" type="slidenum">
              <a:rPr lang="en-US" smtClean="0"/>
              <a:t>31</a:t>
            </a:fld>
            <a:endParaRPr lang="en-US"/>
          </a:p>
        </p:txBody>
      </p:sp>
    </p:spTree>
    <p:extLst>
      <p:ext uri="{BB962C8B-B14F-4D97-AF65-F5344CB8AC3E}">
        <p14:creationId xmlns:p14="http://schemas.microsoft.com/office/powerpoint/2010/main" val="1240752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FF698-A277-ACF6-FC98-9EF1B5A1E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787EE-B2C2-3595-1555-931C9956B6E3}"/>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B76CE26E-40D9-5E3E-C61F-8C0FCA1A98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C6F1A1-FA05-BBB8-6572-4422F887BA07}"/>
              </a:ext>
            </a:extLst>
          </p:cNvPr>
          <p:cNvSpPr>
            <a:spLocks noGrp="1"/>
          </p:cNvSpPr>
          <p:nvPr>
            <p:ph type="sldNum" sz="quarter" idx="5"/>
          </p:nvPr>
        </p:nvSpPr>
        <p:spPr/>
        <p:txBody>
          <a:bodyPr lIns="93177" tIns="46589" rIns="93177" bIns="46589"/>
          <a:lstStyle/>
          <a:p>
            <a:fld id="{5921083C-AC3E-2941-A7F4-5F733D8881D5}" type="slidenum">
              <a:rPr lang="en-US" smtClean="0"/>
              <a:t>32</a:t>
            </a:fld>
            <a:endParaRPr lang="en-US"/>
          </a:p>
        </p:txBody>
      </p:sp>
    </p:spTree>
    <p:extLst>
      <p:ext uri="{BB962C8B-B14F-4D97-AF65-F5344CB8AC3E}">
        <p14:creationId xmlns:p14="http://schemas.microsoft.com/office/powerpoint/2010/main" val="3830352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8ED85-6573-0FA3-3D9F-C910051ED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C62D8-8AE6-B68E-BB62-59934FB5A1DF}"/>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DFF309BF-F3AE-7C26-0689-4DCA7B822F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E64109-51C0-A111-4136-4C9D53B4B2E3}"/>
              </a:ext>
            </a:extLst>
          </p:cNvPr>
          <p:cNvSpPr>
            <a:spLocks noGrp="1"/>
          </p:cNvSpPr>
          <p:nvPr>
            <p:ph type="sldNum" sz="quarter" idx="5"/>
          </p:nvPr>
        </p:nvSpPr>
        <p:spPr/>
        <p:txBody>
          <a:bodyPr lIns="93177" tIns="46589" rIns="93177" bIns="46589"/>
          <a:lstStyle/>
          <a:p>
            <a:fld id="{5921083C-AC3E-2941-A7F4-5F733D8881D5}" type="slidenum">
              <a:rPr lang="en-US" smtClean="0"/>
              <a:t>33</a:t>
            </a:fld>
            <a:endParaRPr lang="en-US"/>
          </a:p>
        </p:txBody>
      </p:sp>
    </p:spTree>
    <p:extLst>
      <p:ext uri="{BB962C8B-B14F-4D97-AF65-F5344CB8AC3E}">
        <p14:creationId xmlns:p14="http://schemas.microsoft.com/office/powerpoint/2010/main" val="3657046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6D6F5-65D7-D70D-0C4F-808ABBF488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F5E0D4-04D5-F2A7-C008-0DDF6ECF94DB}"/>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ECCA4F48-F9BD-7827-1F98-EE7639D53E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19A3EA-B759-13F6-5568-EACB1B572931}"/>
              </a:ext>
            </a:extLst>
          </p:cNvPr>
          <p:cNvSpPr>
            <a:spLocks noGrp="1"/>
          </p:cNvSpPr>
          <p:nvPr>
            <p:ph type="sldNum" sz="quarter" idx="5"/>
          </p:nvPr>
        </p:nvSpPr>
        <p:spPr/>
        <p:txBody>
          <a:bodyPr lIns="93177" tIns="46589" rIns="93177" bIns="46589"/>
          <a:lstStyle/>
          <a:p>
            <a:fld id="{5921083C-AC3E-2941-A7F4-5F733D8881D5}" type="slidenum">
              <a:rPr lang="en-US" smtClean="0"/>
              <a:t>34</a:t>
            </a:fld>
            <a:endParaRPr lang="en-US"/>
          </a:p>
        </p:txBody>
      </p:sp>
    </p:spTree>
    <p:extLst>
      <p:ext uri="{BB962C8B-B14F-4D97-AF65-F5344CB8AC3E}">
        <p14:creationId xmlns:p14="http://schemas.microsoft.com/office/powerpoint/2010/main" val="2395522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A74C-F378-EB53-0168-E3667B8A7C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11847-1495-5E64-8443-0E3F687C2BC6}"/>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20DBE27E-633E-00BE-6C90-2E5487D8EB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00B9AB-0EEF-AC96-93F9-8C56412C0AE5}"/>
              </a:ext>
            </a:extLst>
          </p:cNvPr>
          <p:cNvSpPr>
            <a:spLocks noGrp="1"/>
          </p:cNvSpPr>
          <p:nvPr>
            <p:ph type="sldNum" sz="quarter" idx="5"/>
          </p:nvPr>
        </p:nvSpPr>
        <p:spPr/>
        <p:txBody>
          <a:bodyPr lIns="93177" tIns="46589" rIns="93177" bIns="46589"/>
          <a:lstStyle/>
          <a:p>
            <a:fld id="{5921083C-AC3E-2941-A7F4-5F733D8881D5}" type="slidenum">
              <a:rPr lang="en-US" smtClean="0"/>
              <a:t>35</a:t>
            </a:fld>
            <a:endParaRPr lang="en-US"/>
          </a:p>
        </p:txBody>
      </p:sp>
    </p:spTree>
    <p:extLst>
      <p:ext uri="{BB962C8B-B14F-4D97-AF65-F5344CB8AC3E}">
        <p14:creationId xmlns:p14="http://schemas.microsoft.com/office/powerpoint/2010/main" val="3398357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32E5A-412D-C695-3D13-50DE51682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C81AED-C287-EAB4-1ADD-29865CF81AA7}"/>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72B7811D-30F7-8AA8-482F-63877CBE98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B14356-1A5D-1E07-0266-7A9D456921FE}"/>
              </a:ext>
            </a:extLst>
          </p:cNvPr>
          <p:cNvSpPr>
            <a:spLocks noGrp="1"/>
          </p:cNvSpPr>
          <p:nvPr>
            <p:ph type="sldNum" sz="quarter" idx="5"/>
          </p:nvPr>
        </p:nvSpPr>
        <p:spPr/>
        <p:txBody>
          <a:bodyPr lIns="93177" tIns="46589" rIns="93177" bIns="46589"/>
          <a:lstStyle/>
          <a:p>
            <a:fld id="{5921083C-AC3E-2941-A7F4-5F733D8881D5}" type="slidenum">
              <a:rPr lang="en-US" smtClean="0"/>
              <a:t>36</a:t>
            </a:fld>
            <a:endParaRPr lang="en-US"/>
          </a:p>
        </p:txBody>
      </p:sp>
    </p:spTree>
    <p:extLst>
      <p:ext uri="{BB962C8B-B14F-4D97-AF65-F5344CB8AC3E}">
        <p14:creationId xmlns:p14="http://schemas.microsoft.com/office/powerpoint/2010/main" val="544215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lIns="93177" tIns="46589" rIns="93177" bIns="46589"/>
          <a:lstStyle/>
          <a:p>
            <a:fld id="{5921083C-AC3E-2941-A7F4-5F733D8881D5}" type="slidenum">
              <a:rPr lang="en-US" smtClean="0"/>
              <a:t>37</a:t>
            </a:fld>
            <a:endParaRPr lang="en-US"/>
          </a:p>
        </p:txBody>
      </p:sp>
    </p:spTree>
    <p:extLst>
      <p:ext uri="{BB962C8B-B14F-4D97-AF65-F5344CB8AC3E}">
        <p14:creationId xmlns:p14="http://schemas.microsoft.com/office/powerpoint/2010/main" val="764414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cs typeface="Calibri"/>
            </a:endParaRPr>
          </a:p>
        </p:txBody>
      </p:sp>
      <p:sp>
        <p:nvSpPr>
          <p:cNvPr id="4" name="Slide Number Placeholder 3"/>
          <p:cNvSpPr>
            <a:spLocks noGrp="1"/>
          </p:cNvSpPr>
          <p:nvPr>
            <p:ph type="sldNum" sz="quarter" idx="10"/>
          </p:nvPr>
        </p:nvSpPr>
        <p:spPr/>
        <p:txBody>
          <a:bodyPr lIns="93177" tIns="46589" rIns="93177" bIns="46589"/>
          <a:lstStyle/>
          <a:p>
            <a:pPr>
              <a:defRPr/>
            </a:pPr>
            <a:fld id="{E2C50CF7-831D-4868-85D4-FDEAB7A979DD}" type="slidenum">
              <a:rPr lang="en-US" smtClean="0"/>
              <a:pPr>
                <a:defRPr/>
              </a:pPr>
              <a:t>38</a:t>
            </a:fld>
            <a:endParaRPr lang="en-US"/>
          </a:p>
        </p:txBody>
      </p:sp>
    </p:spTree>
    <p:extLst>
      <p:ext uri="{BB962C8B-B14F-4D97-AF65-F5344CB8AC3E}">
        <p14:creationId xmlns:p14="http://schemas.microsoft.com/office/powerpoint/2010/main" val="2788694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3A6C3-F004-484A-C786-2E9F65659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72DC7-D7BA-16B7-86E5-0F0F0C66B5A7}"/>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E22F0C52-D62D-6E4D-DBAC-40FF32A400AF}"/>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F0D9EF6F-29FB-24D2-447E-40728AE1AB20}"/>
              </a:ext>
            </a:extLst>
          </p:cNvPr>
          <p:cNvSpPr>
            <a:spLocks noGrp="1"/>
          </p:cNvSpPr>
          <p:nvPr>
            <p:ph type="sldNum" sz="quarter" idx="5"/>
          </p:nvPr>
        </p:nvSpPr>
        <p:spPr/>
        <p:txBody>
          <a:bodyPr lIns="93177" tIns="46589" rIns="93177" bIns="46589"/>
          <a:lstStyle/>
          <a:p>
            <a:fld id="{5921083C-AC3E-2941-A7F4-5F733D8881D5}" type="slidenum">
              <a:rPr lang="en-US" smtClean="0"/>
              <a:t>4</a:t>
            </a:fld>
            <a:endParaRPr lang="en-US"/>
          </a:p>
        </p:txBody>
      </p:sp>
    </p:spTree>
    <p:extLst>
      <p:ext uri="{BB962C8B-B14F-4D97-AF65-F5344CB8AC3E}">
        <p14:creationId xmlns:p14="http://schemas.microsoft.com/office/powerpoint/2010/main" val="374742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lIns="93177" tIns="46589" rIns="93177" bIns="46589"/>
          <a:lstStyle/>
          <a:p>
            <a:fld id="{5921083C-AC3E-2941-A7F4-5F733D8881D5}" type="slidenum">
              <a:rPr lang="en-US" smtClean="0"/>
              <a:t>5</a:t>
            </a:fld>
            <a:endParaRPr lang="en-US"/>
          </a:p>
        </p:txBody>
      </p:sp>
    </p:spTree>
    <p:extLst>
      <p:ext uri="{BB962C8B-B14F-4D97-AF65-F5344CB8AC3E}">
        <p14:creationId xmlns:p14="http://schemas.microsoft.com/office/powerpoint/2010/main" val="451406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13986-342E-066D-559A-C12FD31B84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E2CD5-6A2D-FFF5-B969-C86EA5ABCCEF}"/>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A870B76B-DFAE-8FD3-AAC8-5C85EE6E14CD}"/>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C6CAEF8B-A887-EF24-EBB6-DE469AFC8039}"/>
              </a:ext>
            </a:extLst>
          </p:cNvPr>
          <p:cNvSpPr>
            <a:spLocks noGrp="1"/>
          </p:cNvSpPr>
          <p:nvPr>
            <p:ph type="sldNum" sz="quarter" idx="5"/>
          </p:nvPr>
        </p:nvSpPr>
        <p:spPr/>
        <p:txBody>
          <a:bodyPr lIns="93177" tIns="46589" rIns="93177" bIns="46589"/>
          <a:lstStyle/>
          <a:p>
            <a:fld id="{5921083C-AC3E-2941-A7F4-5F733D8881D5}" type="slidenum">
              <a:rPr lang="en-US" smtClean="0"/>
              <a:t>6</a:t>
            </a:fld>
            <a:endParaRPr lang="en-US"/>
          </a:p>
        </p:txBody>
      </p:sp>
    </p:spTree>
    <p:extLst>
      <p:ext uri="{BB962C8B-B14F-4D97-AF65-F5344CB8AC3E}">
        <p14:creationId xmlns:p14="http://schemas.microsoft.com/office/powerpoint/2010/main" val="1599017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lIns="93177" tIns="46589" rIns="93177" bIns="46589"/>
          <a:lstStyle/>
          <a:p>
            <a:fld id="{5921083C-AC3E-2941-A7F4-5F733D8881D5}" type="slidenum">
              <a:rPr lang="en-US" smtClean="0"/>
              <a:t>7</a:t>
            </a:fld>
            <a:endParaRPr lang="en-US"/>
          </a:p>
        </p:txBody>
      </p:sp>
    </p:spTree>
    <p:extLst>
      <p:ext uri="{BB962C8B-B14F-4D97-AF65-F5344CB8AC3E}">
        <p14:creationId xmlns:p14="http://schemas.microsoft.com/office/powerpoint/2010/main" val="3806883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lIns="93177" tIns="46589" rIns="93177" bIns="46589"/>
          <a:lstStyle/>
          <a:p>
            <a:fld id="{5921083C-AC3E-2941-A7F4-5F733D8881D5}" type="slidenum">
              <a:rPr lang="en-US" smtClean="0"/>
              <a:t>8</a:t>
            </a:fld>
            <a:endParaRPr lang="en-US"/>
          </a:p>
        </p:txBody>
      </p:sp>
    </p:spTree>
    <p:extLst>
      <p:ext uri="{BB962C8B-B14F-4D97-AF65-F5344CB8AC3E}">
        <p14:creationId xmlns:p14="http://schemas.microsoft.com/office/powerpoint/2010/main" val="3018664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lIns="93177" tIns="46589" rIns="93177" bIns="46589"/>
          <a:lstStyle/>
          <a:p>
            <a:fld id="{5921083C-AC3E-2941-A7F4-5F733D8881D5}" type="slidenum">
              <a:rPr lang="en-US" smtClean="0"/>
              <a:t>9</a:t>
            </a:fld>
            <a:endParaRPr lang="en-US"/>
          </a:p>
        </p:txBody>
      </p:sp>
    </p:spTree>
    <p:extLst>
      <p:ext uri="{BB962C8B-B14F-4D97-AF65-F5344CB8AC3E}">
        <p14:creationId xmlns:p14="http://schemas.microsoft.com/office/powerpoint/2010/main" val="2109151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Large Message 2">
    <p:spTree>
      <p:nvGrpSpPr>
        <p:cNvPr id="1" name=""/>
        <p:cNvGrpSpPr/>
        <p:nvPr/>
      </p:nvGrpSpPr>
      <p:grpSpPr>
        <a:xfrm>
          <a:off x="0" y="0"/>
          <a:ext cx="0" cy="0"/>
          <a:chOff x="0" y="0"/>
          <a:chExt cx="0" cy="0"/>
        </a:xfrm>
      </p:grpSpPr>
      <p:sp>
        <p:nvSpPr>
          <p:cNvPr id="169" name="Title Text"/>
          <p:cNvSpPr txBox="1">
            <a:spLocks noGrp="1"/>
          </p:cNvSpPr>
          <p:nvPr>
            <p:ph type="title"/>
          </p:nvPr>
        </p:nvSpPr>
        <p:spPr>
          <a:xfrm>
            <a:off x="761996" y="716559"/>
            <a:ext cx="10666516" cy="4527795"/>
          </a:xfrm>
          <a:prstGeom prst="rect">
            <a:avLst/>
          </a:prstGeom>
        </p:spPr>
        <p:txBody>
          <a:bodyPr anchor="t"/>
          <a:lstStyle>
            <a:lvl1pPr>
              <a:defRPr sz="7200" b="0">
                <a:latin typeface="GT America Bold"/>
                <a:ea typeface="GT America Bold"/>
                <a:cs typeface="GT America Bold"/>
                <a:sym typeface="GT America Bold"/>
              </a:defRPr>
            </a:lvl1pPr>
          </a:lstStyle>
          <a:p>
            <a:r>
              <a:t>Title Text</a:t>
            </a: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3 Column Just Text">
    <p:bg>
      <p:bgPr>
        <a:solidFill>
          <a:srgbClr val="000000"/>
        </a:solidFill>
        <a:effectLst/>
      </p:bgPr>
    </p:bg>
    <p:spTree>
      <p:nvGrpSpPr>
        <p:cNvPr id="1" name=""/>
        <p:cNvGrpSpPr/>
        <p:nvPr/>
      </p:nvGrpSpPr>
      <p:grpSpPr>
        <a:xfrm>
          <a:off x="0" y="0"/>
          <a:ext cx="0" cy="0"/>
          <a:chOff x="0" y="0"/>
          <a:chExt cx="0" cy="0"/>
        </a:xfrm>
      </p:grpSpPr>
      <p:pic>
        <p:nvPicPr>
          <p:cNvPr id="306" name="Image 0" descr="Image 0"/>
          <p:cNvPicPr>
            <a:picLocks noChangeAspect="1"/>
          </p:cNvPicPr>
          <p:nvPr/>
        </p:nvPicPr>
        <p:blipFill>
          <a:blip r:embed="rId2"/>
          <a:stretch>
            <a:fillRect/>
          </a:stretch>
        </p:blipFill>
        <p:spPr>
          <a:xfrm>
            <a:off x="368232" y="6368246"/>
            <a:ext cx="514703" cy="183918"/>
          </a:xfrm>
          <a:prstGeom prst="rect">
            <a:avLst/>
          </a:prstGeom>
          <a:ln w="12700">
            <a:miter lim="400000"/>
          </a:ln>
        </p:spPr>
      </p:pic>
      <p:sp>
        <p:nvSpPr>
          <p:cNvPr id="307" name="Slide Number"/>
          <p:cNvSpPr txBox="1">
            <a:spLocks noGrp="1"/>
          </p:cNvSpPr>
          <p:nvPr>
            <p:ph type="sldNum" sz="quarter" idx="2"/>
          </p:nvPr>
        </p:nvSpPr>
        <p:spPr>
          <a:prstGeom prst="rect">
            <a:avLst/>
          </a:prstGeom>
        </p:spPr>
        <p:txBody>
          <a:bodyPr/>
          <a:lstStyle>
            <a:lvl1pPr>
              <a:defRPr>
                <a:solidFill>
                  <a:srgbClr val="FAF6F0"/>
                </a:solidFill>
              </a:defRPr>
            </a:lvl1pPr>
          </a:lstStyle>
          <a:p>
            <a:fld id="{86CB4B4D-7CA3-9044-876B-883B54F8677D}" type="slidenum">
              <a:t>‹#›</a:t>
            </a:fld>
            <a:endParaRPr/>
          </a:p>
        </p:txBody>
      </p:sp>
      <p:sp>
        <p:nvSpPr>
          <p:cNvPr id="308" name="Body Level One…"/>
          <p:cNvSpPr txBox="1">
            <a:spLocks noGrp="1"/>
          </p:cNvSpPr>
          <p:nvPr>
            <p:ph type="body" sz="quarter" idx="1"/>
          </p:nvPr>
        </p:nvSpPr>
        <p:spPr>
          <a:xfrm>
            <a:off x="742797" y="3064042"/>
            <a:ext cx="3460235" cy="2377020"/>
          </a:xfrm>
          <a:prstGeom prst="rect">
            <a:avLst/>
          </a:prstGeom>
        </p:spPr>
        <p:txBody>
          <a:bodyPr/>
          <a:lstStyle>
            <a:lvl1pPr>
              <a:defRPr>
                <a:solidFill>
                  <a:srgbClr val="FAF6F0"/>
                </a:solidFill>
              </a:defRPr>
            </a:lvl1pPr>
            <a:lvl2pPr>
              <a:defRPr>
                <a:solidFill>
                  <a:srgbClr val="FAF6F0"/>
                </a:solidFill>
              </a:defRPr>
            </a:lvl2pPr>
            <a:lvl3pPr>
              <a:defRPr>
                <a:solidFill>
                  <a:srgbClr val="FAF6F0"/>
                </a:solidFill>
              </a:defRPr>
            </a:lvl3pPr>
            <a:lvl4pPr>
              <a:defRPr>
                <a:solidFill>
                  <a:srgbClr val="FAF6F0"/>
                </a:solidFill>
              </a:defRPr>
            </a:lvl4pPr>
            <a:lvl5pPr>
              <a:defRPr>
                <a:solidFill>
                  <a:srgbClr val="FAF6F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3 Column Just Text">
    <p:bg>
      <p:bgPr>
        <a:solidFill>
          <a:srgbClr val="000000"/>
        </a:solidFill>
        <a:effectLst/>
      </p:bgPr>
    </p:bg>
    <p:spTree>
      <p:nvGrpSpPr>
        <p:cNvPr id="1" name=""/>
        <p:cNvGrpSpPr/>
        <p:nvPr/>
      </p:nvGrpSpPr>
      <p:grpSpPr>
        <a:xfrm>
          <a:off x="0" y="0"/>
          <a:ext cx="0" cy="0"/>
          <a:chOff x="0" y="0"/>
          <a:chExt cx="0" cy="0"/>
        </a:xfrm>
      </p:grpSpPr>
      <p:pic>
        <p:nvPicPr>
          <p:cNvPr id="315" name="Image 0" descr="Image 0"/>
          <p:cNvPicPr>
            <a:picLocks noChangeAspect="1"/>
          </p:cNvPicPr>
          <p:nvPr/>
        </p:nvPicPr>
        <p:blipFill>
          <a:blip r:embed="rId2"/>
          <a:stretch>
            <a:fillRect/>
          </a:stretch>
        </p:blipFill>
        <p:spPr>
          <a:xfrm>
            <a:off x="368232" y="6368246"/>
            <a:ext cx="514703" cy="183918"/>
          </a:xfrm>
          <a:prstGeom prst="rect">
            <a:avLst/>
          </a:prstGeom>
          <a:ln w="12700">
            <a:miter lim="400000"/>
          </a:ln>
        </p:spPr>
      </p:pic>
      <p:sp>
        <p:nvSpPr>
          <p:cNvPr id="316" name="Slide Number"/>
          <p:cNvSpPr txBox="1">
            <a:spLocks noGrp="1"/>
          </p:cNvSpPr>
          <p:nvPr>
            <p:ph type="sldNum" sz="quarter" idx="2"/>
          </p:nvPr>
        </p:nvSpPr>
        <p:spPr>
          <a:prstGeom prst="rect">
            <a:avLst/>
          </a:prstGeom>
        </p:spPr>
        <p:txBody>
          <a:bodyPr/>
          <a:lstStyle>
            <a:lvl1pPr>
              <a:defRPr>
                <a:solidFill>
                  <a:srgbClr val="FAF6F0"/>
                </a:solidFill>
              </a:defRPr>
            </a:lvl1pPr>
          </a:lstStyle>
          <a:p>
            <a:fld id="{86CB4B4D-7CA3-9044-876B-883B54F8677D}" type="slidenum">
              <a:t>‹#›</a:t>
            </a:fld>
            <a:endParaRPr/>
          </a:p>
        </p:txBody>
      </p:sp>
      <p:sp>
        <p:nvSpPr>
          <p:cNvPr id="317" name="Body Level One…"/>
          <p:cNvSpPr txBox="1">
            <a:spLocks noGrp="1"/>
          </p:cNvSpPr>
          <p:nvPr>
            <p:ph type="body" sz="quarter" idx="1"/>
          </p:nvPr>
        </p:nvSpPr>
        <p:spPr>
          <a:xfrm>
            <a:off x="742797" y="3978442"/>
            <a:ext cx="3460235" cy="2024092"/>
          </a:xfrm>
          <a:prstGeom prst="rect">
            <a:avLst/>
          </a:prstGeom>
        </p:spPr>
        <p:txBody>
          <a:bodyPr/>
          <a:lstStyle>
            <a:lvl1pPr>
              <a:defRPr>
                <a:solidFill>
                  <a:srgbClr val="FAF6F0"/>
                </a:solidFill>
              </a:defRPr>
            </a:lvl1pPr>
            <a:lvl2pPr>
              <a:defRPr>
                <a:solidFill>
                  <a:srgbClr val="FAF6F0"/>
                </a:solidFill>
              </a:defRPr>
            </a:lvl2pPr>
            <a:lvl3pPr>
              <a:defRPr>
                <a:solidFill>
                  <a:srgbClr val="FAF6F0"/>
                </a:solidFill>
              </a:defRPr>
            </a:lvl3pPr>
            <a:lvl4pPr>
              <a:defRPr>
                <a:solidFill>
                  <a:srgbClr val="FAF6F0"/>
                </a:solidFill>
              </a:defRPr>
            </a:lvl4pPr>
            <a:lvl5pPr>
              <a:defRPr>
                <a:solidFill>
                  <a:srgbClr val="FAF6F0"/>
                </a:solidFill>
              </a:defRPr>
            </a:lvl5pPr>
          </a:lstStyle>
          <a:p>
            <a:r>
              <a:t>Body Level One</a:t>
            </a:r>
          </a:p>
          <a:p>
            <a:pPr lvl="1"/>
            <a:r>
              <a:t>Body Level Two</a:t>
            </a:r>
          </a:p>
          <a:p>
            <a:pPr lvl="2"/>
            <a:r>
              <a:t>Body Level Three</a:t>
            </a:r>
          </a:p>
          <a:p>
            <a:pPr lvl="3"/>
            <a:r>
              <a:t>Body Level Four</a:t>
            </a:r>
          </a:p>
          <a:p>
            <a:pPr lvl="4"/>
            <a:r>
              <a:t>Body Level Five</a:t>
            </a:r>
          </a:p>
        </p:txBody>
      </p:sp>
      <p:sp>
        <p:nvSpPr>
          <p:cNvPr id="318" name="Picture Placeholder 8"/>
          <p:cNvSpPr>
            <a:spLocks noGrp="1"/>
          </p:cNvSpPr>
          <p:nvPr>
            <p:ph type="pic" sz="quarter" idx="21"/>
          </p:nvPr>
        </p:nvSpPr>
        <p:spPr>
          <a:xfrm>
            <a:off x="718184" y="833335"/>
            <a:ext cx="3484850" cy="1669233"/>
          </a:xfrm>
          <a:prstGeom prst="rect">
            <a:avLst/>
          </a:prstGeom>
        </p:spPr>
        <p:txBody>
          <a:bodyPr lIns="91439" rIns="91439">
            <a:noAutofit/>
          </a:bodyPr>
          <a:lstStyle/>
          <a:p>
            <a:endParaRPr/>
          </a:p>
        </p:txBody>
      </p:sp>
      <p:sp>
        <p:nvSpPr>
          <p:cNvPr id="319" name="Picture Placeholder 8"/>
          <p:cNvSpPr>
            <a:spLocks noGrp="1"/>
          </p:cNvSpPr>
          <p:nvPr>
            <p:ph type="pic" sz="quarter" idx="22"/>
          </p:nvPr>
        </p:nvSpPr>
        <p:spPr>
          <a:xfrm>
            <a:off x="4391826" y="833335"/>
            <a:ext cx="3484850" cy="1669233"/>
          </a:xfrm>
          <a:prstGeom prst="rect">
            <a:avLst/>
          </a:prstGeom>
        </p:spPr>
        <p:txBody>
          <a:bodyPr lIns="91439" rIns="91439">
            <a:noAutofit/>
          </a:bodyPr>
          <a:lstStyle/>
          <a:p>
            <a:endParaRPr/>
          </a:p>
        </p:txBody>
      </p:sp>
      <p:sp>
        <p:nvSpPr>
          <p:cNvPr id="320" name="Picture Placeholder 8"/>
          <p:cNvSpPr>
            <a:spLocks noGrp="1"/>
          </p:cNvSpPr>
          <p:nvPr>
            <p:ph type="pic" sz="quarter" idx="23"/>
          </p:nvPr>
        </p:nvSpPr>
        <p:spPr>
          <a:xfrm>
            <a:off x="8033384" y="833335"/>
            <a:ext cx="3484849" cy="1669233"/>
          </a:xfrm>
          <a:prstGeom prst="rect">
            <a:avLst/>
          </a:prstGeom>
        </p:spPr>
        <p:txBody>
          <a:bodyPr lIns="91439" rIns="91439">
            <a:noAutofit/>
          </a:bodyPr>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ullet Points with subheaders">
    <p:bg>
      <p:bgPr>
        <a:solidFill>
          <a:srgbClr val="000000"/>
        </a:solidFill>
        <a:effectLst/>
      </p:bgPr>
    </p:bg>
    <p:spTree>
      <p:nvGrpSpPr>
        <p:cNvPr id="1" name=""/>
        <p:cNvGrpSpPr/>
        <p:nvPr/>
      </p:nvGrpSpPr>
      <p:grpSpPr>
        <a:xfrm>
          <a:off x="0" y="0"/>
          <a:ext cx="0" cy="0"/>
          <a:chOff x="0" y="0"/>
          <a:chExt cx="0" cy="0"/>
        </a:xfrm>
      </p:grpSpPr>
      <p:pic>
        <p:nvPicPr>
          <p:cNvPr id="338" name="Image 0" descr="Image 0"/>
          <p:cNvPicPr>
            <a:picLocks noChangeAspect="1"/>
          </p:cNvPicPr>
          <p:nvPr/>
        </p:nvPicPr>
        <p:blipFill>
          <a:blip r:embed="rId2"/>
          <a:stretch>
            <a:fillRect/>
          </a:stretch>
        </p:blipFill>
        <p:spPr>
          <a:xfrm>
            <a:off x="368232" y="6368246"/>
            <a:ext cx="514703" cy="183918"/>
          </a:xfrm>
          <a:prstGeom prst="rect">
            <a:avLst/>
          </a:prstGeom>
          <a:ln w="12700">
            <a:miter lim="400000"/>
          </a:ln>
        </p:spPr>
      </p:pic>
      <p:sp>
        <p:nvSpPr>
          <p:cNvPr id="339" name="Title Text"/>
          <p:cNvSpPr txBox="1">
            <a:spLocks noGrp="1"/>
          </p:cNvSpPr>
          <p:nvPr>
            <p:ph type="title"/>
          </p:nvPr>
        </p:nvSpPr>
        <p:spPr>
          <a:xfrm>
            <a:off x="764948" y="774921"/>
            <a:ext cx="5331052" cy="879067"/>
          </a:xfrm>
          <a:prstGeom prst="rect">
            <a:avLst/>
          </a:prstGeom>
        </p:spPr>
        <p:txBody>
          <a:bodyPr anchor="b"/>
          <a:lstStyle>
            <a:lvl1pPr>
              <a:defRPr sz="2800">
                <a:solidFill>
                  <a:srgbClr val="FAF6F0"/>
                </a:solidFill>
              </a:defRPr>
            </a:lvl1pPr>
          </a:lstStyle>
          <a:p>
            <a:r>
              <a:t>Title Text</a:t>
            </a:r>
          </a:p>
        </p:txBody>
      </p:sp>
      <p:sp>
        <p:nvSpPr>
          <p:cNvPr id="340" name="Slide Number"/>
          <p:cNvSpPr txBox="1">
            <a:spLocks noGrp="1"/>
          </p:cNvSpPr>
          <p:nvPr>
            <p:ph type="sldNum" sz="quarter" idx="2"/>
          </p:nvPr>
        </p:nvSpPr>
        <p:spPr>
          <a:prstGeom prst="rect">
            <a:avLst/>
          </a:prstGeom>
        </p:spPr>
        <p:txBody>
          <a:bodyPr/>
          <a:lstStyle>
            <a:lvl1pPr>
              <a:defRPr>
                <a:solidFill>
                  <a:srgbClr val="FAF6F0"/>
                </a:solidFill>
              </a:defRPr>
            </a:lvl1pPr>
          </a:lstStyle>
          <a:p>
            <a:fld id="{86CB4B4D-7CA3-9044-876B-883B54F8677D}" type="slidenum">
              <a:t>‹#›</a:t>
            </a:fld>
            <a:endParaRPr/>
          </a:p>
        </p:txBody>
      </p:sp>
      <p:sp>
        <p:nvSpPr>
          <p:cNvPr id="341" name="Picture Placeholder 8"/>
          <p:cNvSpPr>
            <a:spLocks noGrp="1"/>
          </p:cNvSpPr>
          <p:nvPr>
            <p:ph type="pic" sz="quarter" idx="21"/>
          </p:nvPr>
        </p:nvSpPr>
        <p:spPr>
          <a:xfrm>
            <a:off x="6585352" y="662626"/>
            <a:ext cx="2350102" cy="2480429"/>
          </a:xfrm>
          <a:prstGeom prst="rect">
            <a:avLst/>
          </a:prstGeom>
        </p:spPr>
        <p:txBody>
          <a:bodyPr lIns="91439" rIns="91439">
            <a:noAutofit/>
          </a:bodyPr>
          <a:lstStyle/>
          <a:p>
            <a:endParaRPr/>
          </a:p>
        </p:txBody>
      </p:sp>
      <p:sp>
        <p:nvSpPr>
          <p:cNvPr id="342" name="Body Level One…"/>
          <p:cNvSpPr txBox="1">
            <a:spLocks noGrp="1"/>
          </p:cNvSpPr>
          <p:nvPr>
            <p:ph type="body" sz="quarter" idx="1"/>
          </p:nvPr>
        </p:nvSpPr>
        <p:spPr>
          <a:xfrm>
            <a:off x="742798" y="2354689"/>
            <a:ext cx="5353202" cy="689356"/>
          </a:xfrm>
          <a:prstGeom prst="rect">
            <a:avLst/>
          </a:prstGeom>
        </p:spPr>
        <p:txBody>
          <a:bodyPr/>
          <a:lstStyle>
            <a:lvl1pPr>
              <a:defRPr>
                <a:solidFill>
                  <a:srgbClr val="FAF6F0"/>
                </a:solidFill>
              </a:defRPr>
            </a:lvl1pPr>
            <a:lvl2pPr>
              <a:defRPr>
                <a:solidFill>
                  <a:srgbClr val="FAF6F0"/>
                </a:solidFill>
              </a:defRPr>
            </a:lvl2pPr>
            <a:lvl3pPr>
              <a:defRPr>
                <a:solidFill>
                  <a:srgbClr val="FAF6F0"/>
                </a:solidFill>
              </a:defRPr>
            </a:lvl3pPr>
            <a:lvl4pPr>
              <a:defRPr>
                <a:solidFill>
                  <a:srgbClr val="FAF6F0"/>
                </a:solidFill>
              </a:defRPr>
            </a:lvl4pPr>
            <a:lvl5pPr>
              <a:defRPr>
                <a:solidFill>
                  <a:srgbClr val="FAF6F0"/>
                </a:solidFill>
              </a:defRPr>
            </a:lvl5pPr>
          </a:lstStyle>
          <a:p>
            <a:r>
              <a:t>Body Level One</a:t>
            </a:r>
          </a:p>
          <a:p>
            <a:pPr lvl="1"/>
            <a:r>
              <a:t>Body Level Two</a:t>
            </a:r>
          </a:p>
          <a:p>
            <a:pPr lvl="2"/>
            <a:r>
              <a:t>Body Level Three</a:t>
            </a:r>
          </a:p>
          <a:p>
            <a:pPr lvl="3"/>
            <a:r>
              <a:t>Body Level Four</a:t>
            </a:r>
          </a:p>
          <a:p>
            <a:pPr lvl="4"/>
            <a:r>
              <a:t>Body Level Five</a:t>
            </a:r>
          </a:p>
        </p:txBody>
      </p:sp>
      <p:sp>
        <p:nvSpPr>
          <p:cNvPr id="343" name="Picture Placeholder 8"/>
          <p:cNvSpPr>
            <a:spLocks noGrp="1"/>
          </p:cNvSpPr>
          <p:nvPr>
            <p:ph type="pic" sz="quarter" idx="22"/>
          </p:nvPr>
        </p:nvSpPr>
        <p:spPr>
          <a:xfrm>
            <a:off x="9113722" y="662626"/>
            <a:ext cx="2350101" cy="2480429"/>
          </a:xfrm>
          <a:prstGeom prst="rect">
            <a:avLst/>
          </a:prstGeom>
        </p:spPr>
        <p:txBody>
          <a:bodyPr lIns="91439" rIns="91439">
            <a:noAutofit/>
          </a:bodyPr>
          <a:lstStyle/>
          <a:p>
            <a:endParaRPr/>
          </a:p>
        </p:txBody>
      </p:sp>
      <p:sp>
        <p:nvSpPr>
          <p:cNvPr id="344" name="Picture Placeholder 8"/>
          <p:cNvSpPr>
            <a:spLocks noGrp="1"/>
          </p:cNvSpPr>
          <p:nvPr>
            <p:ph type="pic" sz="quarter" idx="23"/>
          </p:nvPr>
        </p:nvSpPr>
        <p:spPr>
          <a:xfrm>
            <a:off x="9113722" y="3309573"/>
            <a:ext cx="2350101" cy="2480428"/>
          </a:xfrm>
          <a:prstGeom prst="rect">
            <a:avLst/>
          </a:prstGeom>
        </p:spPr>
        <p:txBody>
          <a:bodyPr lIns="91439" rIns="91439">
            <a:noAutofit/>
          </a:bodyPr>
          <a:lstStyle/>
          <a:p>
            <a:endParaRPr/>
          </a:p>
        </p:txBody>
      </p:sp>
      <p:sp>
        <p:nvSpPr>
          <p:cNvPr id="345" name="Picture Placeholder 8"/>
          <p:cNvSpPr>
            <a:spLocks noGrp="1"/>
          </p:cNvSpPr>
          <p:nvPr>
            <p:ph type="pic" sz="quarter" idx="24"/>
          </p:nvPr>
        </p:nvSpPr>
        <p:spPr>
          <a:xfrm>
            <a:off x="6585352" y="3309573"/>
            <a:ext cx="2350102" cy="2480428"/>
          </a:xfrm>
          <a:prstGeom prst="rect">
            <a:avLst/>
          </a:prstGeom>
        </p:spPr>
        <p:txBody>
          <a:bodyPr lIns="91439" rIns="91439">
            <a:noAutofit/>
          </a:bodyPr>
          <a:lstStyle/>
          <a:p>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ullet Points">
    <p:bg>
      <p:bgPr>
        <a:solidFill>
          <a:srgbClr val="000000"/>
        </a:solidFill>
        <a:effectLst/>
      </p:bgPr>
    </p:bg>
    <p:spTree>
      <p:nvGrpSpPr>
        <p:cNvPr id="1" name=""/>
        <p:cNvGrpSpPr/>
        <p:nvPr/>
      </p:nvGrpSpPr>
      <p:grpSpPr>
        <a:xfrm>
          <a:off x="0" y="0"/>
          <a:ext cx="0" cy="0"/>
          <a:chOff x="0" y="0"/>
          <a:chExt cx="0" cy="0"/>
        </a:xfrm>
      </p:grpSpPr>
      <p:pic>
        <p:nvPicPr>
          <p:cNvPr id="352" name="Image 0" descr="Image 0"/>
          <p:cNvPicPr>
            <a:picLocks noChangeAspect="1"/>
          </p:cNvPicPr>
          <p:nvPr/>
        </p:nvPicPr>
        <p:blipFill>
          <a:blip r:embed="rId2"/>
          <a:stretch>
            <a:fillRect/>
          </a:stretch>
        </p:blipFill>
        <p:spPr>
          <a:xfrm>
            <a:off x="368232" y="6368246"/>
            <a:ext cx="514703" cy="183918"/>
          </a:xfrm>
          <a:prstGeom prst="rect">
            <a:avLst/>
          </a:prstGeom>
          <a:ln w="12700">
            <a:miter lim="400000"/>
          </a:ln>
        </p:spPr>
      </p:pic>
      <p:sp>
        <p:nvSpPr>
          <p:cNvPr id="353" name="Slide Number"/>
          <p:cNvSpPr txBox="1">
            <a:spLocks noGrp="1"/>
          </p:cNvSpPr>
          <p:nvPr>
            <p:ph type="sldNum" sz="quarter" idx="2"/>
          </p:nvPr>
        </p:nvSpPr>
        <p:spPr>
          <a:prstGeom prst="rect">
            <a:avLst/>
          </a:prstGeom>
        </p:spPr>
        <p:txBody>
          <a:bodyPr/>
          <a:lstStyle>
            <a:lvl1pPr>
              <a:defRPr>
                <a:solidFill>
                  <a:srgbClr val="FAF6F0"/>
                </a:solidFill>
              </a:defRPr>
            </a:lvl1pPr>
          </a:lstStyle>
          <a:p>
            <a:fld id="{86CB4B4D-7CA3-9044-876B-883B54F8677D}" type="slidenum">
              <a:t>‹#›</a:t>
            </a:fld>
            <a:endParaRPr/>
          </a:p>
        </p:txBody>
      </p:sp>
      <p:sp>
        <p:nvSpPr>
          <p:cNvPr id="354" name="Title Text"/>
          <p:cNvSpPr txBox="1">
            <a:spLocks noGrp="1"/>
          </p:cNvSpPr>
          <p:nvPr>
            <p:ph type="title"/>
          </p:nvPr>
        </p:nvSpPr>
        <p:spPr>
          <a:xfrm>
            <a:off x="764948" y="774921"/>
            <a:ext cx="5331052" cy="879067"/>
          </a:xfrm>
          <a:prstGeom prst="rect">
            <a:avLst/>
          </a:prstGeom>
        </p:spPr>
        <p:txBody>
          <a:bodyPr anchor="t"/>
          <a:lstStyle>
            <a:lvl1pPr>
              <a:defRPr sz="3600">
                <a:solidFill>
                  <a:srgbClr val="FAF6F0"/>
                </a:solidFill>
              </a:defRPr>
            </a:lvl1pPr>
          </a:lstStyle>
          <a:p>
            <a:r>
              <a:t>Title Text</a:t>
            </a:r>
          </a:p>
        </p:txBody>
      </p:sp>
      <p:sp>
        <p:nvSpPr>
          <p:cNvPr id="355" name="Picture Placeholder 8"/>
          <p:cNvSpPr>
            <a:spLocks noGrp="1"/>
          </p:cNvSpPr>
          <p:nvPr>
            <p:ph type="pic" sz="quarter" idx="21"/>
          </p:nvPr>
        </p:nvSpPr>
        <p:spPr>
          <a:xfrm>
            <a:off x="6585352" y="662626"/>
            <a:ext cx="2350102" cy="2480429"/>
          </a:xfrm>
          <a:prstGeom prst="rect">
            <a:avLst/>
          </a:prstGeom>
        </p:spPr>
        <p:txBody>
          <a:bodyPr lIns="91439" rIns="91439">
            <a:noAutofit/>
          </a:bodyPr>
          <a:lstStyle/>
          <a:p>
            <a:endParaRPr/>
          </a:p>
        </p:txBody>
      </p:sp>
      <p:sp>
        <p:nvSpPr>
          <p:cNvPr id="356" name="Body Level One…"/>
          <p:cNvSpPr txBox="1">
            <a:spLocks noGrp="1"/>
          </p:cNvSpPr>
          <p:nvPr>
            <p:ph type="body" sz="quarter" idx="1"/>
          </p:nvPr>
        </p:nvSpPr>
        <p:spPr>
          <a:xfrm>
            <a:off x="742798" y="2289095"/>
            <a:ext cx="5353202" cy="784938"/>
          </a:xfrm>
          <a:prstGeom prst="rect">
            <a:avLst/>
          </a:prstGeom>
        </p:spPr>
        <p:txBody>
          <a:bodyPr/>
          <a:lstStyle>
            <a:lvl1pPr>
              <a:defRPr>
                <a:solidFill>
                  <a:srgbClr val="FAF6F0"/>
                </a:solidFill>
              </a:defRPr>
            </a:lvl1pPr>
            <a:lvl2pPr>
              <a:defRPr>
                <a:solidFill>
                  <a:srgbClr val="FAF6F0"/>
                </a:solidFill>
              </a:defRPr>
            </a:lvl2pPr>
            <a:lvl3pPr>
              <a:defRPr>
                <a:solidFill>
                  <a:srgbClr val="FAF6F0"/>
                </a:solidFill>
              </a:defRPr>
            </a:lvl3pPr>
            <a:lvl4pPr>
              <a:defRPr>
                <a:solidFill>
                  <a:srgbClr val="FAF6F0"/>
                </a:solidFill>
              </a:defRPr>
            </a:lvl4pPr>
            <a:lvl5pPr>
              <a:defRPr>
                <a:solidFill>
                  <a:srgbClr val="FAF6F0"/>
                </a:solidFill>
              </a:defRPr>
            </a:lvl5pPr>
          </a:lstStyle>
          <a:p>
            <a:r>
              <a:t>Body Level One</a:t>
            </a:r>
          </a:p>
          <a:p>
            <a:pPr lvl="1"/>
            <a:r>
              <a:t>Body Level Two</a:t>
            </a:r>
          </a:p>
          <a:p>
            <a:pPr lvl="2"/>
            <a:r>
              <a:t>Body Level Three</a:t>
            </a:r>
          </a:p>
          <a:p>
            <a:pPr lvl="3"/>
            <a:r>
              <a:t>Body Level Four</a:t>
            </a:r>
          </a:p>
          <a:p>
            <a:pPr lvl="4"/>
            <a:r>
              <a:t>Body Level Five</a:t>
            </a:r>
          </a:p>
        </p:txBody>
      </p:sp>
      <p:sp>
        <p:nvSpPr>
          <p:cNvPr id="357" name="Picture Placeholder 8"/>
          <p:cNvSpPr>
            <a:spLocks noGrp="1"/>
          </p:cNvSpPr>
          <p:nvPr>
            <p:ph type="pic" sz="quarter" idx="22"/>
          </p:nvPr>
        </p:nvSpPr>
        <p:spPr>
          <a:xfrm>
            <a:off x="9113722" y="662626"/>
            <a:ext cx="2350101" cy="2480429"/>
          </a:xfrm>
          <a:prstGeom prst="rect">
            <a:avLst/>
          </a:prstGeom>
        </p:spPr>
        <p:txBody>
          <a:bodyPr lIns="91439" rIns="91439">
            <a:noAutofit/>
          </a:bodyPr>
          <a:lstStyle/>
          <a:p>
            <a:endParaRPr/>
          </a:p>
        </p:txBody>
      </p:sp>
      <p:sp>
        <p:nvSpPr>
          <p:cNvPr id="358" name="Picture Placeholder 8"/>
          <p:cNvSpPr>
            <a:spLocks noGrp="1"/>
          </p:cNvSpPr>
          <p:nvPr>
            <p:ph type="pic" sz="quarter" idx="23"/>
          </p:nvPr>
        </p:nvSpPr>
        <p:spPr>
          <a:xfrm>
            <a:off x="9113722" y="3309573"/>
            <a:ext cx="2350101" cy="2480428"/>
          </a:xfrm>
          <a:prstGeom prst="rect">
            <a:avLst/>
          </a:prstGeom>
        </p:spPr>
        <p:txBody>
          <a:bodyPr lIns="91439" rIns="91439">
            <a:noAutofit/>
          </a:bodyPr>
          <a:lstStyle/>
          <a:p>
            <a:endParaRPr/>
          </a:p>
        </p:txBody>
      </p:sp>
      <p:sp>
        <p:nvSpPr>
          <p:cNvPr id="359" name="Picture Placeholder 8"/>
          <p:cNvSpPr>
            <a:spLocks noGrp="1"/>
          </p:cNvSpPr>
          <p:nvPr>
            <p:ph type="pic" sz="quarter" idx="24"/>
          </p:nvPr>
        </p:nvSpPr>
        <p:spPr>
          <a:xfrm>
            <a:off x="6585352" y="3309573"/>
            <a:ext cx="2350102" cy="2480428"/>
          </a:xfrm>
          <a:prstGeom prst="rect">
            <a:avLst/>
          </a:prstGeom>
        </p:spPr>
        <p:txBody>
          <a:bodyPr lIns="91439" rIns="91439">
            <a:noAutofit/>
          </a:bodyPr>
          <a:lstStyle/>
          <a:p>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Large Message 1">
    <p:bg>
      <p:bgPr>
        <a:solidFill>
          <a:srgbClr val="000000"/>
        </a:solidFill>
        <a:effectLst/>
      </p:bgPr>
    </p:bg>
    <p:spTree>
      <p:nvGrpSpPr>
        <p:cNvPr id="1" name=""/>
        <p:cNvGrpSpPr/>
        <p:nvPr/>
      </p:nvGrpSpPr>
      <p:grpSpPr>
        <a:xfrm>
          <a:off x="0" y="0"/>
          <a:ext cx="0" cy="0"/>
          <a:chOff x="0" y="0"/>
          <a:chExt cx="0" cy="0"/>
        </a:xfrm>
      </p:grpSpPr>
      <p:pic>
        <p:nvPicPr>
          <p:cNvPr id="375" name="Image 0" descr="Image 0"/>
          <p:cNvPicPr>
            <a:picLocks noChangeAspect="1"/>
          </p:cNvPicPr>
          <p:nvPr/>
        </p:nvPicPr>
        <p:blipFill>
          <a:blip r:embed="rId2"/>
          <a:stretch>
            <a:fillRect/>
          </a:stretch>
        </p:blipFill>
        <p:spPr>
          <a:xfrm>
            <a:off x="368232" y="6368246"/>
            <a:ext cx="514703" cy="183918"/>
          </a:xfrm>
          <a:prstGeom prst="rect">
            <a:avLst/>
          </a:prstGeom>
          <a:ln w="12700">
            <a:miter lim="400000"/>
          </a:ln>
        </p:spPr>
      </p:pic>
      <p:sp>
        <p:nvSpPr>
          <p:cNvPr id="376" name="Title Text"/>
          <p:cNvSpPr txBox="1">
            <a:spLocks noGrp="1"/>
          </p:cNvSpPr>
          <p:nvPr>
            <p:ph type="title"/>
          </p:nvPr>
        </p:nvSpPr>
        <p:spPr>
          <a:xfrm>
            <a:off x="761996" y="716559"/>
            <a:ext cx="10666516" cy="4527795"/>
          </a:xfrm>
          <a:prstGeom prst="rect">
            <a:avLst/>
          </a:prstGeom>
        </p:spPr>
        <p:txBody>
          <a:bodyPr anchor="t"/>
          <a:lstStyle>
            <a:lvl1pPr>
              <a:defRPr sz="6200">
                <a:solidFill>
                  <a:srgbClr val="FAF6F0"/>
                </a:solidFill>
              </a:defRPr>
            </a:lvl1pPr>
          </a:lstStyle>
          <a:p>
            <a:r>
              <a:t>Title Text</a:t>
            </a:r>
          </a:p>
        </p:txBody>
      </p:sp>
      <p:sp>
        <p:nvSpPr>
          <p:cNvPr id="377" name="Slide Number"/>
          <p:cNvSpPr txBox="1">
            <a:spLocks noGrp="1"/>
          </p:cNvSpPr>
          <p:nvPr>
            <p:ph type="sldNum" sz="quarter" idx="2"/>
          </p:nvPr>
        </p:nvSpPr>
        <p:spPr>
          <a:prstGeom prst="rect">
            <a:avLst/>
          </a:prstGeom>
        </p:spPr>
        <p:txBody>
          <a:bodyPr/>
          <a:lstStyle>
            <a:lvl1pPr>
              <a:defRPr>
                <a:solidFill>
                  <a:srgbClr val="FAF6F0"/>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Meet the Team">
    <p:bg>
      <p:bgPr>
        <a:solidFill>
          <a:srgbClr val="000000"/>
        </a:solidFill>
        <a:effectLst/>
      </p:bgPr>
    </p:bg>
    <p:spTree>
      <p:nvGrpSpPr>
        <p:cNvPr id="1" name=""/>
        <p:cNvGrpSpPr/>
        <p:nvPr/>
      </p:nvGrpSpPr>
      <p:grpSpPr>
        <a:xfrm>
          <a:off x="0" y="0"/>
          <a:ext cx="0" cy="0"/>
          <a:chOff x="0" y="0"/>
          <a:chExt cx="0" cy="0"/>
        </a:xfrm>
      </p:grpSpPr>
      <p:pic>
        <p:nvPicPr>
          <p:cNvPr id="393" name="Image 0" descr="Image 0"/>
          <p:cNvPicPr>
            <a:picLocks noChangeAspect="1"/>
          </p:cNvPicPr>
          <p:nvPr/>
        </p:nvPicPr>
        <p:blipFill>
          <a:blip r:embed="rId2"/>
          <a:stretch>
            <a:fillRect/>
          </a:stretch>
        </p:blipFill>
        <p:spPr>
          <a:xfrm>
            <a:off x="368232" y="6368246"/>
            <a:ext cx="514703" cy="183918"/>
          </a:xfrm>
          <a:prstGeom prst="rect">
            <a:avLst/>
          </a:prstGeom>
          <a:ln w="12700">
            <a:miter lim="400000"/>
          </a:ln>
        </p:spPr>
      </p:pic>
      <p:sp>
        <p:nvSpPr>
          <p:cNvPr id="394" name="Slide Number"/>
          <p:cNvSpPr txBox="1">
            <a:spLocks noGrp="1"/>
          </p:cNvSpPr>
          <p:nvPr>
            <p:ph type="sldNum" sz="quarter" idx="2"/>
          </p:nvPr>
        </p:nvSpPr>
        <p:spPr>
          <a:prstGeom prst="rect">
            <a:avLst/>
          </a:prstGeom>
        </p:spPr>
        <p:txBody>
          <a:bodyPr/>
          <a:lstStyle>
            <a:lvl1pPr>
              <a:defRPr>
                <a:solidFill>
                  <a:srgbClr val="FAF6F0"/>
                </a:solidFill>
              </a:defRPr>
            </a:lvl1pPr>
          </a:lstStyle>
          <a:p>
            <a:fld id="{86CB4B4D-7CA3-9044-876B-883B54F8677D}" type="slidenum">
              <a:t>‹#›</a:t>
            </a:fld>
            <a:endParaRPr/>
          </a:p>
        </p:txBody>
      </p:sp>
      <p:sp>
        <p:nvSpPr>
          <p:cNvPr id="395" name="Body Level One…"/>
          <p:cNvSpPr txBox="1">
            <a:spLocks noGrp="1"/>
          </p:cNvSpPr>
          <p:nvPr>
            <p:ph type="body" sz="quarter" idx="1"/>
          </p:nvPr>
        </p:nvSpPr>
        <p:spPr>
          <a:xfrm>
            <a:off x="890937" y="4516399"/>
            <a:ext cx="1797587" cy="1048192"/>
          </a:xfrm>
          <a:prstGeom prst="rect">
            <a:avLst/>
          </a:prstGeom>
        </p:spPr>
        <p:txBody>
          <a:bodyPr/>
          <a:lstStyle>
            <a:lvl1pPr marL="0" indent="0">
              <a:lnSpc>
                <a:spcPct val="100000"/>
              </a:lnSpc>
              <a:buSzTx/>
              <a:buFontTx/>
              <a:buNone/>
              <a:defRPr>
                <a:solidFill>
                  <a:srgbClr val="FAF6F0"/>
                </a:solidFill>
              </a:defRPr>
            </a:lvl1pPr>
            <a:lvl2pPr marL="0" indent="228553">
              <a:lnSpc>
                <a:spcPct val="100000"/>
              </a:lnSpc>
              <a:buSzTx/>
              <a:buFontTx/>
              <a:buNone/>
              <a:defRPr>
                <a:solidFill>
                  <a:srgbClr val="FAF6F0"/>
                </a:solidFill>
              </a:defRPr>
            </a:lvl2pPr>
            <a:lvl3pPr marL="0" indent="457109">
              <a:lnSpc>
                <a:spcPct val="100000"/>
              </a:lnSpc>
              <a:buSzTx/>
              <a:buFontTx/>
              <a:buNone/>
              <a:defRPr>
                <a:solidFill>
                  <a:srgbClr val="FAF6F0"/>
                </a:solidFill>
              </a:defRPr>
            </a:lvl3pPr>
            <a:lvl4pPr marL="0" indent="685662">
              <a:lnSpc>
                <a:spcPct val="100000"/>
              </a:lnSpc>
              <a:buSzTx/>
              <a:buFontTx/>
              <a:buNone/>
              <a:defRPr>
                <a:solidFill>
                  <a:srgbClr val="FAF6F0"/>
                </a:solidFill>
              </a:defRPr>
            </a:lvl4pPr>
            <a:lvl5pPr marL="0" indent="914216">
              <a:lnSpc>
                <a:spcPct val="100000"/>
              </a:lnSpc>
              <a:buSzTx/>
              <a:buFontTx/>
              <a:buNone/>
              <a:defRPr>
                <a:solidFill>
                  <a:srgbClr val="FAF6F0"/>
                </a:solidFill>
              </a:defRPr>
            </a:lvl5pPr>
          </a:lstStyle>
          <a:p>
            <a:r>
              <a:t>Body Level One</a:t>
            </a:r>
          </a:p>
          <a:p>
            <a:pPr lvl="1"/>
            <a:r>
              <a:t>Body Level Two</a:t>
            </a:r>
          </a:p>
          <a:p>
            <a:pPr lvl="2"/>
            <a:r>
              <a:t>Body Level Three</a:t>
            </a:r>
          </a:p>
          <a:p>
            <a:pPr lvl="3"/>
            <a:r>
              <a:t>Body Level Four</a:t>
            </a:r>
          </a:p>
          <a:p>
            <a:pPr lvl="4"/>
            <a:r>
              <a:t>Body Level Five</a:t>
            </a:r>
          </a:p>
        </p:txBody>
      </p:sp>
      <p:sp>
        <p:nvSpPr>
          <p:cNvPr id="396" name="Picture Placeholder 8"/>
          <p:cNvSpPr>
            <a:spLocks noGrp="1"/>
          </p:cNvSpPr>
          <p:nvPr>
            <p:ph type="pic" sz="quarter" idx="21"/>
          </p:nvPr>
        </p:nvSpPr>
        <p:spPr>
          <a:xfrm>
            <a:off x="890937" y="1480433"/>
            <a:ext cx="1797587" cy="1797587"/>
          </a:xfrm>
          <a:prstGeom prst="rect">
            <a:avLst/>
          </a:prstGeom>
        </p:spPr>
        <p:txBody>
          <a:bodyPr lIns="91439" rIns="91439">
            <a:noAutofit/>
          </a:bodyPr>
          <a:lstStyle/>
          <a:p>
            <a:endParaRPr/>
          </a:p>
        </p:txBody>
      </p:sp>
      <p:sp>
        <p:nvSpPr>
          <p:cNvPr id="397" name="Picture Placeholder 8"/>
          <p:cNvSpPr>
            <a:spLocks noGrp="1"/>
          </p:cNvSpPr>
          <p:nvPr>
            <p:ph type="pic" sz="quarter" idx="22"/>
          </p:nvPr>
        </p:nvSpPr>
        <p:spPr>
          <a:xfrm>
            <a:off x="3044072" y="1480433"/>
            <a:ext cx="1797586" cy="1797587"/>
          </a:xfrm>
          <a:prstGeom prst="rect">
            <a:avLst/>
          </a:prstGeom>
        </p:spPr>
        <p:txBody>
          <a:bodyPr lIns="91439" rIns="91439">
            <a:noAutofit/>
          </a:bodyPr>
          <a:lstStyle/>
          <a:p>
            <a:endParaRPr/>
          </a:p>
        </p:txBody>
      </p:sp>
      <p:sp>
        <p:nvSpPr>
          <p:cNvPr id="398" name="Picture Placeholder 8"/>
          <p:cNvSpPr>
            <a:spLocks noGrp="1"/>
          </p:cNvSpPr>
          <p:nvPr>
            <p:ph type="pic" sz="quarter" idx="23"/>
          </p:nvPr>
        </p:nvSpPr>
        <p:spPr>
          <a:xfrm>
            <a:off x="5197207" y="1480433"/>
            <a:ext cx="1797586" cy="1797587"/>
          </a:xfrm>
          <a:prstGeom prst="rect">
            <a:avLst/>
          </a:prstGeom>
        </p:spPr>
        <p:txBody>
          <a:bodyPr lIns="91439" rIns="91439">
            <a:noAutofit/>
          </a:bodyPr>
          <a:lstStyle/>
          <a:p>
            <a:endParaRPr/>
          </a:p>
        </p:txBody>
      </p:sp>
      <p:sp>
        <p:nvSpPr>
          <p:cNvPr id="399" name="Picture Placeholder 8"/>
          <p:cNvSpPr>
            <a:spLocks noGrp="1"/>
          </p:cNvSpPr>
          <p:nvPr>
            <p:ph type="pic" sz="quarter" idx="24"/>
          </p:nvPr>
        </p:nvSpPr>
        <p:spPr>
          <a:xfrm>
            <a:off x="7350342" y="1480433"/>
            <a:ext cx="1797586" cy="1797587"/>
          </a:xfrm>
          <a:prstGeom prst="rect">
            <a:avLst/>
          </a:prstGeom>
        </p:spPr>
        <p:txBody>
          <a:bodyPr lIns="91439" rIns="91439">
            <a:noAutofit/>
          </a:bodyPr>
          <a:lstStyle/>
          <a:p>
            <a:endParaRPr/>
          </a:p>
        </p:txBody>
      </p:sp>
      <p:sp>
        <p:nvSpPr>
          <p:cNvPr id="400" name="Picture Placeholder 8"/>
          <p:cNvSpPr>
            <a:spLocks noGrp="1"/>
          </p:cNvSpPr>
          <p:nvPr>
            <p:ph type="pic" sz="quarter" idx="25"/>
          </p:nvPr>
        </p:nvSpPr>
        <p:spPr>
          <a:xfrm>
            <a:off x="9503477" y="1480433"/>
            <a:ext cx="1797586" cy="1797587"/>
          </a:xfrm>
          <a:prstGeom prst="rect">
            <a:avLst/>
          </a:prstGeom>
        </p:spPr>
        <p:txBody>
          <a:bodyPr lIns="91439" rIns="91439">
            <a:noAutofit/>
          </a:bodyPr>
          <a:lstStyle/>
          <a:p>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73600" y="4419600"/>
            <a:ext cx="3048000" cy="1104900"/>
          </a:xfrm>
        </p:spPr>
        <p:txBody>
          <a:bodyPr/>
          <a:lstStyle>
            <a:lvl1pPr>
              <a:buNone/>
              <a:defRPr baseline="0"/>
            </a:lvl1pPr>
          </a:lstStyle>
          <a:p>
            <a:pPr lvl="0"/>
            <a:r>
              <a:rPr lang="en-US" noProof="0"/>
              <a:t>Click icon to add picture</a:t>
            </a:r>
          </a:p>
        </p:txBody>
      </p:sp>
      <p:sp>
        <p:nvSpPr>
          <p:cNvPr id="2" name="Title 1"/>
          <p:cNvSpPr>
            <a:spLocks noGrp="1"/>
          </p:cNvSpPr>
          <p:nvPr>
            <p:ph type="title"/>
          </p:nvPr>
        </p:nvSpPr>
        <p:spPr>
          <a:xfrm>
            <a:off x="711200" y="1300163"/>
            <a:ext cx="10871200" cy="1138238"/>
          </a:xfrm>
        </p:spPr>
        <p:txBody>
          <a:bodyPr anchor="t">
            <a:normAutofit/>
          </a:bodyPr>
          <a:lstStyle>
            <a:lvl1pPr algn="ctr">
              <a:defRPr sz="3600" b="1" cap="none" baseline="0">
                <a:solidFill>
                  <a:srgbClr val="00375D"/>
                </a:solidFill>
              </a:defRPr>
            </a:lvl1pPr>
          </a:lstStyle>
          <a:p>
            <a:r>
              <a:rPr lang="en-US"/>
              <a:t>Click to edit Master title style</a:t>
            </a:r>
          </a:p>
        </p:txBody>
      </p:sp>
      <p:sp>
        <p:nvSpPr>
          <p:cNvPr id="3" name="Text Placeholder 2"/>
          <p:cNvSpPr>
            <a:spLocks noGrp="1"/>
          </p:cNvSpPr>
          <p:nvPr>
            <p:ph type="body" idx="1"/>
          </p:nvPr>
        </p:nvSpPr>
        <p:spPr>
          <a:xfrm>
            <a:off x="963084" y="2667001"/>
            <a:ext cx="10363200" cy="814387"/>
          </a:xfrm>
        </p:spPr>
        <p:txBody>
          <a:bodyPr>
            <a:normAutofit/>
          </a:bodyPr>
          <a:lstStyle>
            <a:lvl1pPr marL="0" indent="0" algn="ctr">
              <a:buNone/>
              <a:defRPr sz="2800">
                <a:solidFill>
                  <a:srgbClr val="3971A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ext Placeholder 11"/>
          <p:cNvSpPr>
            <a:spLocks noGrp="1"/>
          </p:cNvSpPr>
          <p:nvPr>
            <p:ph type="body" sz="quarter" idx="11"/>
          </p:nvPr>
        </p:nvSpPr>
        <p:spPr>
          <a:xfrm>
            <a:off x="3759200" y="5715000"/>
            <a:ext cx="4775200" cy="533400"/>
          </a:xfrm>
        </p:spPr>
        <p:txBody>
          <a:bodyPr/>
          <a:lstStyle>
            <a:lvl1pPr algn="ctr">
              <a:buNone/>
              <a:defRPr sz="1400">
                <a:solidFill>
                  <a:srgbClr val="3971AB"/>
                </a:solidFill>
              </a:defRPr>
            </a:lvl1pPr>
          </a:lstStyle>
          <a:p>
            <a:pPr lvl="0"/>
            <a:r>
              <a:rPr lang="en-US"/>
              <a:t>Edit Master text styles</a:t>
            </a:r>
          </a:p>
        </p:txBody>
      </p:sp>
    </p:spTree>
    <p:extLst>
      <p:ext uri="{BB962C8B-B14F-4D97-AF65-F5344CB8AC3E}">
        <p14:creationId xmlns:p14="http://schemas.microsoft.com/office/powerpoint/2010/main" val="290112868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4064001" y="2209800"/>
            <a:ext cx="3783724" cy="1371600"/>
          </a:xfrm>
        </p:spPr>
        <p:txBody>
          <a:bodyPr/>
          <a:lstStyle>
            <a:lvl1pPr>
              <a:buNone/>
              <a:defRPr baseline="0"/>
            </a:lvl1pPr>
          </a:lstStyle>
          <a:p>
            <a:pPr lvl="0"/>
            <a:r>
              <a:rPr lang="en-US" noProof="0"/>
              <a:t>Click icon to add picture</a:t>
            </a:r>
          </a:p>
        </p:txBody>
      </p:sp>
      <p:sp>
        <p:nvSpPr>
          <p:cNvPr id="7" name="Text Placeholder 6"/>
          <p:cNvSpPr>
            <a:spLocks noGrp="1"/>
          </p:cNvSpPr>
          <p:nvPr>
            <p:ph type="body" sz="quarter" idx="11"/>
          </p:nvPr>
        </p:nvSpPr>
        <p:spPr>
          <a:xfrm>
            <a:off x="2540000" y="3962400"/>
            <a:ext cx="6705600" cy="1752600"/>
          </a:xfrm>
        </p:spPr>
        <p:txBody>
          <a:bodyPr/>
          <a:lstStyle>
            <a:lvl1pPr algn="ctr">
              <a:buNone/>
              <a:defRPr>
                <a:solidFill>
                  <a:srgbClr val="3971AB"/>
                </a:solidFill>
              </a:defRPr>
            </a:lvl1pPr>
            <a:lvl2pPr algn="ctr">
              <a:buNone/>
              <a:defRPr/>
            </a:lvl2pPr>
            <a:lvl3pPr algn="ctr">
              <a:buNone/>
              <a:defRPr/>
            </a:lvl3pPr>
            <a:lvl4pPr algn="ctr">
              <a:buNone/>
              <a:defRPr/>
            </a:lvl4pPr>
            <a:lvl5pPr algn="ctr">
              <a:buNone/>
              <a:defRPr/>
            </a:lvl5pPr>
          </a:lstStyle>
          <a:p>
            <a:pPr lvl="0"/>
            <a:r>
              <a:rPr lang="en-US"/>
              <a:t>Edit Master text styles</a:t>
            </a:r>
          </a:p>
        </p:txBody>
      </p:sp>
    </p:spTree>
    <p:extLst>
      <p:ext uri="{BB962C8B-B14F-4D97-AF65-F5344CB8AC3E}">
        <p14:creationId xmlns:p14="http://schemas.microsoft.com/office/powerpoint/2010/main" val="4018836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90" name="Image 0" descr="Image 0"/>
          <p:cNvPicPr>
            <a:picLocks noChangeAspect="1"/>
          </p:cNvPicPr>
          <p:nvPr/>
        </p:nvPicPr>
        <p:blipFill>
          <a:blip r:embed="rId2"/>
          <a:stretch>
            <a:fillRect/>
          </a:stretch>
        </p:blipFill>
        <p:spPr>
          <a:xfrm>
            <a:off x="368299" y="6369050"/>
            <a:ext cx="514633" cy="183917"/>
          </a:xfrm>
          <a:prstGeom prst="rect">
            <a:avLst/>
          </a:prstGeom>
          <a:ln w="12700">
            <a:miter lim="400000"/>
          </a:ln>
        </p:spPr>
      </p:pic>
      <p:pic>
        <p:nvPicPr>
          <p:cNvPr id="191" name="Image 0" descr="Image 0"/>
          <p:cNvPicPr>
            <a:picLocks noChangeAspect="1"/>
          </p:cNvPicPr>
          <p:nvPr/>
        </p:nvPicPr>
        <p:blipFill>
          <a:blip r:embed="rId2"/>
          <a:stretch>
            <a:fillRect/>
          </a:stretch>
        </p:blipFill>
        <p:spPr>
          <a:xfrm>
            <a:off x="368299" y="6369050"/>
            <a:ext cx="514633" cy="183917"/>
          </a:xfrm>
          <a:prstGeom prst="rect">
            <a:avLst/>
          </a:prstGeom>
          <a:ln w="12700">
            <a:miter lim="400000"/>
          </a:ln>
        </p:spPr>
      </p:pic>
      <p:sp>
        <p:nvSpPr>
          <p:cNvPr id="1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99"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Light Mode">
    <p:spTree>
      <p:nvGrpSpPr>
        <p:cNvPr id="1" name=""/>
        <p:cNvGrpSpPr/>
        <p:nvPr/>
      </p:nvGrpSpPr>
      <p:grpSpPr>
        <a:xfrm>
          <a:off x="0" y="0"/>
          <a:ext cx="0" cy="0"/>
          <a:chOff x="0" y="0"/>
          <a:chExt cx="0" cy="0"/>
        </a:xfrm>
      </p:grpSpPr>
      <p:sp>
        <p:nvSpPr>
          <p:cNvPr id="213"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 Column Text">
    <p:bg>
      <p:bgPr>
        <a:solidFill>
          <a:srgbClr val="000000"/>
        </a:solidFill>
        <a:effectLst/>
      </p:bgPr>
    </p:bg>
    <p:spTree>
      <p:nvGrpSpPr>
        <p:cNvPr id="1" name=""/>
        <p:cNvGrpSpPr/>
        <p:nvPr/>
      </p:nvGrpSpPr>
      <p:grpSpPr>
        <a:xfrm>
          <a:off x="0" y="0"/>
          <a:ext cx="0" cy="0"/>
          <a:chOff x="0" y="0"/>
          <a:chExt cx="0" cy="0"/>
        </a:xfrm>
      </p:grpSpPr>
      <p:pic>
        <p:nvPicPr>
          <p:cNvPr id="241" name="Image 0" descr="Image 0"/>
          <p:cNvPicPr>
            <a:picLocks noChangeAspect="1"/>
          </p:cNvPicPr>
          <p:nvPr/>
        </p:nvPicPr>
        <p:blipFill>
          <a:blip r:embed="rId2"/>
          <a:stretch>
            <a:fillRect/>
          </a:stretch>
        </p:blipFill>
        <p:spPr>
          <a:xfrm>
            <a:off x="368232" y="6368246"/>
            <a:ext cx="514703" cy="183918"/>
          </a:xfrm>
          <a:prstGeom prst="rect">
            <a:avLst/>
          </a:prstGeom>
          <a:ln w="12700">
            <a:miter lim="400000"/>
          </a:ln>
        </p:spPr>
      </p:pic>
      <p:sp>
        <p:nvSpPr>
          <p:cNvPr id="242" name="Slide Number"/>
          <p:cNvSpPr txBox="1">
            <a:spLocks noGrp="1"/>
          </p:cNvSpPr>
          <p:nvPr>
            <p:ph type="sldNum" sz="quarter" idx="2"/>
          </p:nvPr>
        </p:nvSpPr>
        <p:spPr>
          <a:prstGeom prst="rect">
            <a:avLst/>
          </a:prstGeom>
        </p:spPr>
        <p:txBody>
          <a:bodyPr/>
          <a:lstStyle>
            <a:lvl1pPr>
              <a:defRPr>
                <a:solidFill>
                  <a:srgbClr val="FAF6F0"/>
                </a:solidFill>
              </a:defRPr>
            </a:lvl1pPr>
          </a:lstStyle>
          <a:p>
            <a:fld id="{86CB4B4D-7CA3-9044-876B-883B54F8677D}" type="slidenum">
              <a:t>‹#›</a:t>
            </a:fld>
            <a:endParaRPr/>
          </a:p>
        </p:txBody>
      </p:sp>
      <p:sp>
        <p:nvSpPr>
          <p:cNvPr id="243" name="Title Text"/>
          <p:cNvSpPr txBox="1">
            <a:spLocks noGrp="1"/>
          </p:cNvSpPr>
          <p:nvPr>
            <p:ph type="title"/>
          </p:nvPr>
        </p:nvSpPr>
        <p:spPr>
          <a:xfrm>
            <a:off x="761996" y="1289875"/>
            <a:ext cx="7315205" cy="1250127"/>
          </a:xfrm>
          <a:prstGeom prst="rect">
            <a:avLst/>
          </a:prstGeom>
        </p:spPr>
        <p:txBody>
          <a:bodyPr/>
          <a:lstStyle>
            <a:lvl1pPr>
              <a:defRPr>
                <a:solidFill>
                  <a:srgbClr val="FAF6F0"/>
                </a:solidFill>
              </a:defRPr>
            </a:lvl1pPr>
          </a:lstStyle>
          <a:p>
            <a:r>
              <a:t>Title Text</a:t>
            </a:r>
          </a:p>
        </p:txBody>
      </p:sp>
      <p:sp>
        <p:nvSpPr>
          <p:cNvPr id="244" name="Body Level One…"/>
          <p:cNvSpPr txBox="1">
            <a:spLocks noGrp="1"/>
          </p:cNvSpPr>
          <p:nvPr>
            <p:ph type="body" sz="half" idx="1"/>
          </p:nvPr>
        </p:nvSpPr>
        <p:spPr>
          <a:xfrm>
            <a:off x="761995" y="2540000"/>
            <a:ext cx="7315205" cy="3078927"/>
          </a:xfrm>
          <a:prstGeom prst="rect">
            <a:avLst/>
          </a:prstGeom>
        </p:spPr>
        <p:txBody>
          <a:bodyPr/>
          <a:lstStyle>
            <a:lvl1pPr>
              <a:defRPr>
                <a:solidFill>
                  <a:srgbClr val="FAF6F0"/>
                </a:solidFill>
              </a:defRPr>
            </a:lvl1pPr>
            <a:lvl2pPr>
              <a:defRPr>
                <a:solidFill>
                  <a:srgbClr val="FAF6F0"/>
                </a:solidFill>
              </a:defRPr>
            </a:lvl2pPr>
            <a:lvl3pPr>
              <a:defRPr>
                <a:solidFill>
                  <a:srgbClr val="FAF6F0"/>
                </a:solidFill>
              </a:defRPr>
            </a:lvl3pPr>
            <a:lvl4pPr>
              <a:defRPr>
                <a:solidFill>
                  <a:srgbClr val="FAF6F0"/>
                </a:solidFill>
              </a:defRPr>
            </a:lvl4pPr>
            <a:lvl5pPr>
              <a:defRPr>
                <a:solidFill>
                  <a:srgbClr val="FAF6F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1_1 Column Text">
    <p:bg>
      <p:bgPr>
        <a:solidFill>
          <a:srgbClr val="000000"/>
        </a:solidFill>
        <a:effectLst/>
      </p:bgPr>
    </p:bg>
    <p:spTree>
      <p:nvGrpSpPr>
        <p:cNvPr id="1" name=""/>
        <p:cNvGrpSpPr/>
        <p:nvPr/>
      </p:nvGrpSpPr>
      <p:grpSpPr>
        <a:xfrm>
          <a:off x="0" y="0"/>
          <a:ext cx="0" cy="0"/>
          <a:chOff x="0" y="0"/>
          <a:chExt cx="0" cy="0"/>
        </a:xfrm>
      </p:grpSpPr>
      <p:pic>
        <p:nvPicPr>
          <p:cNvPr id="251" name="Image 0" descr="Image 0"/>
          <p:cNvPicPr>
            <a:picLocks noChangeAspect="1"/>
          </p:cNvPicPr>
          <p:nvPr/>
        </p:nvPicPr>
        <p:blipFill>
          <a:blip r:embed="rId2"/>
          <a:stretch>
            <a:fillRect/>
          </a:stretch>
        </p:blipFill>
        <p:spPr>
          <a:xfrm>
            <a:off x="368232" y="6368246"/>
            <a:ext cx="514703" cy="183918"/>
          </a:xfrm>
          <a:prstGeom prst="rect">
            <a:avLst/>
          </a:prstGeom>
          <a:ln w="12700">
            <a:miter lim="400000"/>
          </a:ln>
        </p:spPr>
      </p:pic>
      <p:sp>
        <p:nvSpPr>
          <p:cNvPr id="252" name="Slide Number"/>
          <p:cNvSpPr txBox="1">
            <a:spLocks noGrp="1"/>
          </p:cNvSpPr>
          <p:nvPr>
            <p:ph type="sldNum" sz="quarter" idx="2"/>
          </p:nvPr>
        </p:nvSpPr>
        <p:spPr>
          <a:prstGeom prst="rect">
            <a:avLst/>
          </a:prstGeom>
        </p:spPr>
        <p:txBody>
          <a:bodyPr/>
          <a:lstStyle>
            <a:lvl1pPr>
              <a:defRPr>
                <a:solidFill>
                  <a:srgbClr val="FAF6F0"/>
                </a:solidFill>
              </a:defRPr>
            </a:lvl1pPr>
          </a:lstStyle>
          <a:p>
            <a:fld id="{86CB4B4D-7CA3-9044-876B-883B54F8677D}" type="slidenum">
              <a:t>‹#›</a:t>
            </a:fld>
            <a:endParaRPr/>
          </a:p>
        </p:txBody>
      </p:sp>
      <p:sp>
        <p:nvSpPr>
          <p:cNvPr id="253" name="Agenda"/>
          <p:cNvSpPr txBox="1">
            <a:spLocks noGrp="1"/>
          </p:cNvSpPr>
          <p:nvPr>
            <p:ph type="title" hasCustomPrompt="1"/>
          </p:nvPr>
        </p:nvSpPr>
        <p:spPr>
          <a:xfrm>
            <a:off x="761995" y="3642359"/>
            <a:ext cx="2111833" cy="580573"/>
          </a:xfrm>
          <a:prstGeom prst="rect">
            <a:avLst/>
          </a:prstGeom>
        </p:spPr>
        <p:txBody>
          <a:bodyPr/>
          <a:lstStyle>
            <a:lvl1pPr>
              <a:defRPr>
                <a:solidFill>
                  <a:srgbClr val="FAF6F0"/>
                </a:solidFill>
              </a:defRPr>
            </a:lvl1pPr>
          </a:lstStyle>
          <a:p>
            <a:r>
              <a:t>Agenda</a:t>
            </a:r>
          </a:p>
        </p:txBody>
      </p:sp>
      <p:sp>
        <p:nvSpPr>
          <p:cNvPr id="254" name="Body Level One…"/>
          <p:cNvSpPr txBox="1">
            <a:spLocks noGrp="1"/>
          </p:cNvSpPr>
          <p:nvPr>
            <p:ph type="body" sz="quarter" idx="1" hasCustomPrompt="1"/>
          </p:nvPr>
        </p:nvSpPr>
        <p:spPr>
          <a:xfrm>
            <a:off x="10676701" y="4114972"/>
            <a:ext cx="573502" cy="307976"/>
          </a:xfrm>
          <a:prstGeom prst="rect">
            <a:avLst/>
          </a:prstGeom>
        </p:spPr>
        <p:txBody>
          <a:bodyPr/>
          <a:lstStyle>
            <a:lvl1pPr marL="0" indent="0" algn="r">
              <a:buSzTx/>
              <a:buFontTx/>
              <a:buNone/>
              <a:defRPr sz="1400">
                <a:solidFill>
                  <a:srgbClr val="FAF6F0"/>
                </a:solidFill>
              </a:defRPr>
            </a:lvl1pPr>
            <a:lvl2pPr marL="328546" indent="-99992" algn="r">
              <a:buFontTx/>
              <a:defRPr sz="1400">
                <a:solidFill>
                  <a:srgbClr val="FAF6F0"/>
                </a:solidFill>
              </a:defRPr>
            </a:lvl2pPr>
            <a:lvl3pPr marL="571386" indent="-114276" algn="r">
              <a:buFontTx/>
              <a:defRPr sz="1400">
                <a:solidFill>
                  <a:srgbClr val="FAF6F0"/>
                </a:solidFill>
              </a:defRPr>
            </a:lvl3pPr>
            <a:lvl4pPr marL="818986" indent="-133323" algn="r">
              <a:buFontTx/>
              <a:defRPr sz="1400">
                <a:solidFill>
                  <a:srgbClr val="FAF6F0"/>
                </a:solidFill>
              </a:defRPr>
            </a:lvl4pPr>
            <a:lvl5pPr marL="1074204" indent="-159987" algn="r">
              <a:buFontTx/>
              <a:defRPr sz="1400">
                <a:solidFill>
                  <a:srgbClr val="FAF6F0"/>
                </a:solidFill>
              </a:defRPr>
            </a:lvl5pPr>
          </a:lstStyle>
          <a:p>
            <a:r>
              <a:t>&lt;xx&gt;</a:t>
            </a:r>
          </a:p>
          <a:p>
            <a:pPr lvl="1"/>
            <a:endParaRPr/>
          </a:p>
          <a:p>
            <a:pPr lvl="2"/>
            <a:endParaRPr/>
          </a:p>
          <a:p>
            <a:pPr lvl="3"/>
            <a:endParaRPr/>
          </a:p>
          <a:p>
            <a:pPr lvl="4"/>
            <a:endParaRPr/>
          </a:p>
        </p:txBody>
      </p:sp>
      <p:sp>
        <p:nvSpPr>
          <p:cNvPr id="255" name="Text Placeholder 21"/>
          <p:cNvSpPr>
            <a:spLocks noGrp="1"/>
          </p:cNvSpPr>
          <p:nvPr>
            <p:ph type="body" sz="quarter" idx="21" hasCustomPrompt="1"/>
          </p:nvPr>
        </p:nvSpPr>
        <p:spPr>
          <a:xfrm>
            <a:off x="10676701" y="3642359"/>
            <a:ext cx="573502" cy="307976"/>
          </a:xfrm>
          <a:prstGeom prst="rect">
            <a:avLst/>
          </a:prstGeom>
        </p:spPr>
        <p:txBody>
          <a:bodyPr/>
          <a:lstStyle>
            <a:lvl1pPr marL="0" indent="0" algn="r">
              <a:buSzTx/>
              <a:buFontTx/>
              <a:buNone/>
              <a:defRPr sz="1400">
                <a:solidFill>
                  <a:srgbClr val="FAF6F0"/>
                </a:solidFill>
              </a:defRPr>
            </a:lvl1pPr>
          </a:lstStyle>
          <a:p>
            <a:r>
              <a:t>&lt;xx&gt;</a:t>
            </a:r>
          </a:p>
        </p:txBody>
      </p:sp>
      <p:sp>
        <p:nvSpPr>
          <p:cNvPr id="256" name="Text Placeholder 21"/>
          <p:cNvSpPr>
            <a:spLocks noGrp="1"/>
          </p:cNvSpPr>
          <p:nvPr>
            <p:ph type="body" sz="quarter" idx="22" hasCustomPrompt="1"/>
          </p:nvPr>
        </p:nvSpPr>
        <p:spPr>
          <a:xfrm>
            <a:off x="10676701" y="4587583"/>
            <a:ext cx="573502" cy="307976"/>
          </a:xfrm>
          <a:prstGeom prst="rect">
            <a:avLst/>
          </a:prstGeom>
        </p:spPr>
        <p:txBody>
          <a:bodyPr/>
          <a:lstStyle>
            <a:lvl1pPr marL="0" indent="0" algn="r">
              <a:buSzTx/>
              <a:buFontTx/>
              <a:buNone/>
              <a:defRPr sz="1400">
                <a:solidFill>
                  <a:srgbClr val="FAF6F0"/>
                </a:solidFill>
              </a:defRPr>
            </a:lvl1pPr>
          </a:lstStyle>
          <a:p>
            <a:r>
              <a:t>&lt;xx&gt;</a:t>
            </a:r>
          </a:p>
        </p:txBody>
      </p:sp>
      <p:sp>
        <p:nvSpPr>
          <p:cNvPr id="257" name="Text Placeholder 21"/>
          <p:cNvSpPr>
            <a:spLocks noGrp="1"/>
          </p:cNvSpPr>
          <p:nvPr>
            <p:ph type="body" sz="quarter" idx="23" hasCustomPrompt="1"/>
          </p:nvPr>
        </p:nvSpPr>
        <p:spPr>
          <a:xfrm>
            <a:off x="10676701" y="5060195"/>
            <a:ext cx="573502" cy="307976"/>
          </a:xfrm>
          <a:prstGeom prst="rect">
            <a:avLst/>
          </a:prstGeom>
        </p:spPr>
        <p:txBody>
          <a:bodyPr/>
          <a:lstStyle>
            <a:lvl1pPr marL="0" indent="0" algn="r">
              <a:buSzTx/>
              <a:buFontTx/>
              <a:buNone/>
              <a:defRPr sz="1400">
                <a:solidFill>
                  <a:srgbClr val="FAF6F0"/>
                </a:solidFill>
              </a:defRPr>
            </a:lvl1pPr>
          </a:lstStyle>
          <a:p>
            <a:r>
              <a:t>&lt;xx&gt;</a:t>
            </a:r>
          </a:p>
        </p:txBody>
      </p:sp>
      <p:sp>
        <p:nvSpPr>
          <p:cNvPr id="258" name="Text Placeholder 21"/>
          <p:cNvSpPr>
            <a:spLocks noGrp="1"/>
          </p:cNvSpPr>
          <p:nvPr>
            <p:ph type="body" sz="quarter" idx="24" hasCustomPrompt="1"/>
          </p:nvPr>
        </p:nvSpPr>
        <p:spPr>
          <a:xfrm>
            <a:off x="7495351" y="4114972"/>
            <a:ext cx="3181351" cy="307976"/>
          </a:xfrm>
          <a:prstGeom prst="rect">
            <a:avLst/>
          </a:prstGeom>
        </p:spPr>
        <p:txBody>
          <a:bodyPr/>
          <a:lstStyle>
            <a:lvl1pPr marL="0" indent="0">
              <a:buSzTx/>
              <a:buFontTx/>
              <a:buNone/>
              <a:defRPr sz="1400">
                <a:solidFill>
                  <a:srgbClr val="FAF6F0"/>
                </a:solidFill>
              </a:defRPr>
            </a:lvl1pPr>
          </a:lstStyle>
          <a:p>
            <a:r>
              <a:t>Click to Add Section Title</a:t>
            </a:r>
          </a:p>
        </p:txBody>
      </p:sp>
      <p:sp>
        <p:nvSpPr>
          <p:cNvPr id="259" name="Text Placeholder 21"/>
          <p:cNvSpPr>
            <a:spLocks noGrp="1"/>
          </p:cNvSpPr>
          <p:nvPr>
            <p:ph type="body" sz="quarter" idx="25" hasCustomPrompt="1"/>
          </p:nvPr>
        </p:nvSpPr>
        <p:spPr>
          <a:xfrm>
            <a:off x="7495351" y="3642359"/>
            <a:ext cx="3181351" cy="307976"/>
          </a:xfrm>
          <a:prstGeom prst="rect">
            <a:avLst/>
          </a:prstGeom>
        </p:spPr>
        <p:txBody>
          <a:bodyPr/>
          <a:lstStyle>
            <a:lvl1pPr marL="0" indent="0">
              <a:buSzTx/>
              <a:buFontTx/>
              <a:buNone/>
              <a:defRPr sz="1400">
                <a:solidFill>
                  <a:srgbClr val="FAF6F0"/>
                </a:solidFill>
              </a:defRPr>
            </a:lvl1pPr>
          </a:lstStyle>
          <a:p>
            <a:r>
              <a:t>Click to Add Section Title</a:t>
            </a:r>
          </a:p>
        </p:txBody>
      </p:sp>
      <p:sp>
        <p:nvSpPr>
          <p:cNvPr id="260" name="Text Placeholder 21"/>
          <p:cNvSpPr>
            <a:spLocks noGrp="1"/>
          </p:cNvSpPr>
          <p:nvPr>
            <p:ph type="body" sz="quarter" idx="26" hasCustomPrompt="1"/>
          </p:nvPr>
        </p:nvSpPr>
        <p:spPr>
          <a:xfrm>
            <a:off x="7495351" y="4587583"/>
            <a:ext cx="3181351" cy="307976"/>
          </a:xfrm>
          <a:prstGeom prst="rect">
            <a:avLst/>
          </a:prstGeom>
        </p:spPr>
        <p:txBody>
          <a:bodyPr/>
          <a:lstStyle>
            <a:lvl1pPr marL="0" indent="0">
              <a:buSzTx/>
              <a:buFontTx/>
              <a:buNone/>
              <a:defRPr sz="1400">
                <a:solidFill>
                  <a:srgbClr val="FAF6F0"/>
                </a:solidFill>
              </a:defRPr>
            </a:lvl1pPr>
          </a:lstStyle>
          <a:p>
            <a:r>
              <a:t>Click to Add Section Title</a:t>
            </a:r>
          </a:p>
        </p:txBody>
      </p:sp>
      <p:sp>
        <p:nvSpPr>
          <p:cNvPr id="261" name="Text Placeholder 21"/>
          <p:cNvSpPr>
            <a:spLocks noGrp="1"/>
          </p:cNvSpPr>
          <p:nvPr>
            <p:ph type="body" sz="quarter" idx="27" hasCustomPrompt="1"/>
          </p:nvPr>
        </p:nvSpPr>
        <p:spPr>
          <a:xfrm>
            <a:off x="7495351" y="5060195"/>
            <a:ext cx="3181351" cy="307976"/>
          </a:xfrm>
          <a:prstGeom prst="rect">
            <a:avLst/>
          </a:prstGeom>
        </p:spPr>
        <p:txBody>
          <a:bodyPr/>
          <a:lstStyle>
            <a:lvl1pPr marL="0" indent="0">
              <a:buSzTx/>
              <a:buFontTx/>
              <a:buNone/>
              <a:defRPr sz="1400">
                <a:solidFill>
                  <a:srgbClr val="FAF6F0"/>
                </a:solidFill>
              </a:defRPr>
            </a:lvl1pPr>
          </a:lstStyle>
          <a:p>
            <a:r>
              <a:t>Click to Add Section Title</a:t>
            </a:r>
          </a:p>
        </p:txBody>
      </p:sp>
      <p:sp>
        <p:nvSpPr>
          <p:cNvPr id="262" name="Text Placeholder 21"/>
          <p:cNvSpPr>
            <a:spLocks noGrp="1"/>
          </p:cNvSpPr>
          <p:nvPr>
            <p:ph type="body" sz="quarter" idx="28" hasCustomPrompt="1"/>
          </p:nvPr>
        </p:nvSpPr>
        <p:spPr>
          <a:xfrm>
            <a:off x="6635101" y="4114972"/>
            <a:ext cx="573502" cy="307976"/>
          </a:xfrm>
          <a:prstGeom prst="rect">
            <a:avLst/>
          </a:prstGeom>
        </p:spPr>
        <p:txBody>
          <a:bodyPr/>
          <a:lstStyle>
            <a:lvl1pPr marL="0" indent="0" algn="r">
              <a:buSzTx/>
              <a:buFontTx/>
              <a:buNone/>
              <a:defRPr sz="1400">
                <a:solidFill>
                  <a:srgbClr val="FAF6F0"/>
                </a:solidFill>
              </a:defRPr>
            </a:lvl1pPr>
          </a:lstStyle>
          <a:p>
            <a:r>
              <a:t>&lt;xx&gt;</a:t>
            </a:r>
          </a:p>
        </p:txBody>
      </p:sp>
      <p:sp>
        <p:nvSpPr>
          <p:cNvPr id="263" name="Text Placeholder 21"/>
          <p:cNvSpPr>
            <a:spLocks noGrp="1"/>
          </p:cNvSpPr>
          <p:nvPr>
            <p:ph type="body" sz="quarter" idx="29" hasCustomPrompt="1"/>
          </p:nvPr>
        </p:nvSpPr>
        <p:spPr>
          <a:xfrm>
            <a:off x="6635101" y="3642359"/>
            <a:ext cx="573502" cy="307976"/>
          </a:xfrm>
          <a:prstGeom prst="rect">
            <a:avLst/>
          </a:prstGeom>
        </p:spPr>
        <p:txBody>
          <a:bodyPr/>
          <a:lstStyle>
            <a:lvl1pPr marL="0" indent="0" algn="r">
              <a:buSzTx/>
              <a:buFontTx/>
              <a:buNone/>
              <a:defRPr sz="1400">
                <a:solidFill>
                  <a:srgbClr val="FAF6F0"/>
                </a:solidFill>
              </a:defRPr>
            </a:lvl1pPr>
          </a:lstStyle>
          <a:p>
            <a:r>
              <a:t>&lt;xx&gt;</a:t>
            </a:r>
          </a:p>
        </p:txBody>
      </p:sp>
      <p:sp>
        <p:nvSpPr>
          <p:cNvPr id="264" name="Text Placeholder 21"/>
          <p:cNvSpPr>
            <a:spLocks noGrp="1"/>
          </p:cNvSpPr>
          <p:nvPr>
            <p:ph type="body" sz="quarter" idx="30" hasCustomPrompt="1"/>
          </p:nvPr>
        </p:nvSpPr>
        <p:spPr>
          <a:xfrm>
            <a:off x="6635101" y="4587583"/>
            <a:ext cx="573502" cy="307976"/>
          </a:xfrm>
          <a:prstGeom prst="rect">
            <a:avLst/>
          </a:prstGeom>
        </p:spPr>
        <p:txBody>
          <a:bodyPr/>
          <a:lstStyle>
            <a:lvl1pPr marL="0" indent="0" algn="r">
              <a:buSzTx/>
              <a:buFontTx/>
              <a:buNone/>
              <a:defRPr sz="1400">
                <a:solidFill>
                  <a:srgbClr val="FAF6F0"/>
                </a:solidFill>
              </a:defRPr>
            </a:lvl1pPr>
          </a:lstStyle>
          <a:p>
            <a:r>
              <a:t>&lt;xx&gt;</a:t>
            </a:r>
          </a:p>
        </p:txBody>
      </p:sp>
      <p:sp>
        <p:nvSpPr>
          <p:cNvPr id="265" name="Text Placeholder 21"/>
          <p:cNvSpPr>
            <a:spLocks noGrp="1"/>
          </p:cNvSpPr>
          <p:nvPr>
            <p:ph type="body" sz="quarter" idx="31" hasCustomPrompt="1"/>
          </p:nvPr>
        </p:nvSpPr>
        <p:spPr>
          <a:xfrm>
            <a:off x="6635101" y="5060195"/>
            <a:ext cx="573502" cy="307976"/>
          </a:xfrm>
          <a:prstGeom prst="rect">
            <a:avLst/>
          </a:prstGeom>
        </p:spPr>
        <p:txBody>
          <a:bodyPr/>
          <a:lstStyle>
            <a:lvl1pPr marL="0" indent="0" algn="r">
              <a:buSzTx/>
              <a:buFontTx/>
              <a:buNone/>
              <a:defRPr sz="1400">
                <a:solidFill>
                  <a:srgbClr val="FAF6F0"/>
                </a:solidFill>
              </a:defRPr>
            </a:lvl1pPr>
          </a:lstStyle>
          <a:p>
            <a:r>
              <a:t>&lt;xx&gt;</a:t>
            </a:r>
          </a:p>
        </p:txBody>
      </p:sp>
      <p:sp>
        <p:nvSpPr>
          <p:cNvPr id="266" name="Text Placeholder 21"/>
          <p:cNvSpPr>
            <a:spLocks noGrp="1"/>
          </p:cNvSpPr>
          <p:nvPr>
            <p:ph type="body" sz="quarter" idx="32" hasCustomPrompt="1"/>
          </p:nvPr>
        </p:nvSpPr>
        <p:spPr>
          <a:xfrm>
            <a:off x="3453750" y="4114972"/>
            <a:ext cx="3181351" cy="307976"/>
          </a:xfrm>
          <a:prstGeom prst="rect">
            <a:avLst/>
          </a:prstGeom>
        </p:spPr>
        <p:txBody>
          <a:bodyPr/>
          <a:lstStyle>
            <a:lvl1pPr marL="0" indent="0">
              <a:buSzTx/>
              <a:buFontTx/>
              <a:buNone/>
              <a:defRPr sz="1400">
                <a:solidFill>
                  <a:srgbClr val="FAF6F0"/>
                </a:solidFill>
              </a:defRPr>
            </a:lvl1pPr>
          </a:lstStyle>
          <a:p>
            <a:r>
              <a:t>Click to Add Section Title</a:t>
            </a:r>
          </a:p>
        </p:txBody>
      </p:sp>
      <p:sp>
        <p:nvSpPr>
          <p:cNvPr id="267" name="Text Placeholder 21"/>
          <p:cNvSpPr>
            <a:spLocks noGrp="1"/>
          </p:cNvSpPr>
          <p:nvPr>
            <p:ph type="body" sz="quarter" idx="33" hasCustomPrompt="1"/>
          </p:nvPr>
        </p:nvSpPr>
        <p:spPr>
          <a:xfrm>
            <a:off x="3453750" y="3642359"/>
            <a:ext cx="3181351" cy="307976"/>
          </a:xfrm>
          <a:prstGeom prst="rect">
            <a:avLst/>
          </a:prstGeom>
        </p:spPr>
        <p:txBody>
          <a:bodyPr/>
          <a:lstStyle>
            <a:lvl1pPr marL="0" indent="0">
              <a:buSzTx/>
              <a:buFontTx/>
              <a:buNone/>
              <a:defRPr sz="1400">
                <a:solidFill>
                  <a:srgbClr val="FAF6F0"/>
                </a:solidFill>
              </a:defRPr>
            </a:lvl1pPr>
          </a:lstStyle>
          <a:p>
            <a:r>
              <a:t>Click to Add Section Title</a:t>
            </a:r>
          </a:p>
        </p:txBody>
      </p:sp>
      <p:sp>
        <p:nvSpPr>
          <p:cNvPr id="268" name="Text Placeholder 21"/>
          <p:cNvSpPr>
            <a:spLocks noGrp="1"/>
          </p:cNvSpPr>
          <p:nvPr>
            <p:ph type="body" sz="quarter" idx="34" hasCustomPrompt="1"/>
          </p:nvPr>
        </p:nvSpPr>
        <p:spPr>
          <a:xfrm>
            <a:off x="3453750" y="4587583"/>
            <a:ext cx="3181351" cy="307976"/>
          </a:xfrm>
          <a:prstGeom prst="rect">
            <a:avLst/>
          </a:prstGeom>
        </p:spPr>
        <p:txBody>
          <a:bodyPr/>
          <a:lstStyle>
            <a:lvl1pPr marL="0" indent="0">
              <a:buSzTx/>
              <a:buFontTx/>
              <a:buNone/>
              <a:defRPr sz="1400">
                <a:solidFill>
                  <a:srgbClr val="FAF6F0"/>
                </a:solidFill>
              </a:defRPr>
            </a:lvl1pPr>
          </a:lstStyle>
          <a:p>
            <a:r>
              <a:t>Click to Add Section Title</a:t>
            </a:r>
          </a:p>
        </p:txBody>
      </p:sp>
      <p:sp>
        <p:nvSpPr>
          <p:cNvPr id="269" name="Text Placeholder 21"/>
          <p:cNvSpPr>
            <a:spLocks noGrp="1"/>
          </p:cNvSpPr>
          <p:nvPr>
            <p:ph type="body" sz="quarter" idx="35" hasCustomPrompt="1"/>
          </p:nvPr>
        </p:nvSpPr>
        <p:spPr>
          <a:xfrm>
            <a:off x="3453750" y="5060195"/>
            <a:ext cx="3181351" cy="307976"/>
          </a:xfrm>
          <a:prstGeom prst="rect">
            <a:avLst/>
          </a:prstGeom>
        </p:spPr>
        <p:txBody>
          <a:bodyPr/>
          <a:lstStyle>
            <a:lvl1pPr marL="0" indent="0">
              <a:buSzTx/>
              <a:buFontTx/>
              <a:buNone/>
              <a:defRPr sz="1400">
                <a:solidFill>
                  <a:srgbClr val="FAF6F0"/>
                </a:solidFill>
              </a:defRPr>
            </a:lvl1pPr>
          </a:lstStyle>
          <a:p>
            <a:r>
              <a:t>Click to Add Section Title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 Column text (Longform) ">
    <p:bg>
      <p:bgPr>
        <a:solidFill>
          <a:srgbClr val="000000"/>
        </a:solidFill>
        <a:effectLst/>
      </p:bgPr>
    </p:bg>
    <p:spTree>
      <p:nvGrpSpPr>
        <p:cNvPr id="1" name=""/>
        <p:cNvGrpSpPr/>
        <p:nvPr/>
      </p:nvGrpSpPr>
      <p:grpSpPr>
        <a:xfrm>
          <a:off x="0" y="0"/>
          <a:ext cx="0" cy="0"/>
          <a:chOff x="0" y="0"/>
          <a:chExt cx="0" cy="0"/>
        </a:xfrm>
      </p:grpSpPr>
      <p:pic>
        <p:nvPicPr>
          <p:cNvPr id="276" name="Image 0" descr="Image 0"/>
          <p:cNvPicPr>
            <a:picLocks noChangeAspect="1"/>
          </p:cNvPicPr>
          <p:nvPr/>
        </p:nvPicPr>
        <p:blipFill>
          <a:blip r:embed="rId2"/>
          <a:stretch>
            <a:fillRect/>
          </a:stretch>
        </p:blipFill>
        <p:spPr>
          <a:xfrm>
            <a:off x="368232" y="6368246"/>
            <a:ext cx="514703" cy="183918"/>
          </a:xfrm>
          <a:prstGeom prst="rect">
            <a:avLst/>
          </a:prstGeom>
          <a:ln w="12700">
            <a:miter lim="400000"/>
          </a:ln>
        </p:spPr>
      </p:pic>
      <p:sp>
        <p:nvSpPr>
          <p:cNvPr id="277" name="Slide Number"/>
          <p:cNvSpPr txBox="1">
            <a:spLocks noGrp="1"/>
          </p:cNvSpPr>
          <p:nvPr>
            <p:ph type="sldNum" sz="quarter" idx="2"/>
          </p:nvPr>
        </p:nvSpPr>
        <p:spPr>
          <a:prstGeom prst="rect">
            <a:avLst/>
          </a:prstGeom>
        </p:spPr>
        <p:txBody>
          <a:bodyPr/>
          <a:lstStyle>
            <a:lvl1pPr>
              <a:defRPr>
                <a:solidFill>
                  <a:srgbClr val="FAF6F0"/>
                </a:solidFill>
              </a:defRPr>
            </a:lvl1pPr>
          </a:lstStyle>
          <a:p>
            <a:fld id="{86CB4B4D-7CA3-9044-876B-883B54F8677D}" type="slidenum">
              <a:t>‹#›</a:t>
            </a:fld>
            <a:endParaRPr/>
          </a:p>
        </p:txBody>
      </p:sp>
      <p:sp>
        <p:nvSpPr>
          <p:cNvPr id="278" name="Title Text"/>
          <p:cNvSpPr txBox="1">
            <a:spLocks noGrp="1"/>
          </p:cNvSpPr>
          <p:nvPr>
            <p:ph type="title"/>
          </p:nvPr>
        </p:nvSpPr>
        <p:spPr>
          <a:xfrm>
            <a:off x="761996" y="444055"/>
            <a:ext cx="10679434" cy="795019"/>
          </a:xfrm>
          <a:prstGeom prst="rect">
            <a:avLst/>
          </a:prstGeom>
        </p:spPr>
        <p:txBody>
          <a:bodyPr/>
          <a:lstStyle>
            <a:lvl1pPr>
              <a:defRPr>
                <a:solidFill>
                  <a:srgbClr val="FAF6F0"/>
                </a:solidFill>
              </a:defRPr>
            </a:lvl1pPr>
          </a:lstStyle>
          <a:p>
            <a:r>
              <a:t>Title Text</a:t>
            </a:r>
          </a:p>
        </p:txBody>
      </p:sp>
      <p:sp>
        <p:nvSpPr>
          <p:cNvPr id="279" name="Body Level One…"/>
          <p:cNvSpPr txBox="1">
            <a:spLocks noGrp="1"/>
          </p:cNvSpPr>
          <p:nvPr>
            <p:ph type="body" idx="1"/>
          </p:nvPr>
        </p:nvSpPr>
        <p:spPr>
          <a:xfrm>
            <a:off x="761995" y="1239072"/>
            <a:ext cx="10679433" cy="4681667"/>
          </a:xfrm>
          <a:prstGeom prst="rect">
            <a:avLst/>
          </a:prstGeom>
        </p:spPr>
        <p:txBody>
          <a:bodyPr/>
          <a:lstStyle>
            <a:lvl1pPr>
              <a:defRPr>
                <a:solidFill>
                  <a:srgbClr val="FAF6F0"/>
                </a:solidFill>
              </a:defRPr>
            </a:lvl1pPr>
            <a:lvl2pPr>
              <a:defRPr>
                <a:solidFill>
                  <a:srgbClr val="FAF6F0"/>
                </a:solidFill>
              </a:defRPr>
            </a:lvl2pPr>
            <a:lvl3pPr>
              <a:defRPr>
                <a:solidFill>
                  <a:srgbClr val="FAF6F0"/>
                </a:solidFill>
              </a:defRPr>
            </a:lvl3pPr>
            <a:lvl4pPr>
              <a:defRPr>
                <a:solidFill>
                  <a:srgbClr val="FAF6F0"/>
                </a:solidFill>
              </a:defRPr>
            </a:lvl4pPr>
            <a:lvl5pPr>
              <a:defRPr>
                <a:solidFill>
                  <a:srgbClr val="FAF6F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2 Column Just Text">
    <p:bg>
      <p:bgPr>
        <a:solidFill>
          <a:srgbClr val="000000"/>
        </a:solidFill>
        <a:effectLst/>
      </p:bgPr>
    </p:bg>
    <p:spTree>
      <p:nvGrpSpPr>
        <p:cNvPr id="1" name=""/>
        <p:cNvGrpSpPr/>
        <p:nvPr/>
      </p:nvGrpSpPr>
      <p:grpSpPr>
        <a:xfrm>
          <a:off x="0" y="0"/>
          <a:ext cx="0" cy="0"/>
          <a:chOff x="0" y="0"/>
          <a:chExt cx="0" cy="0"/>
        </a:xfrm>
      </p:grpSpPr>
      <p:pic>
        <p:nvPicPr>
          <p:cNvPr id="286" name="Image 0" descr="Image 0"/>
          <p:cNvPicPr>
            <a:picLocks noChangeAspect="1"/>
          </p:cNvPicPr>
          <p:nvPr/>
        </p:nvPicPr>
        <p:blipFill>
          <a:blip r:embed="rId2"/>
          <a:stretch>
            <a:fillRect/>
          </a:stretch>
        </p:blipFill>
        <p:spPr>
          <a:xfrm>
            <a:off x="368232" y="6368246"/>
            <a:ext cx="514703" cy="183918"/>
          </a:xfrm>
          <a:prstGeom prst="rect">
            <a:avLst/>
          </a:prstGeom>
          <a:ln w="12700">
            <a:miter lim="400000"/>
          </a:ln>
        </p:spPr>
      </p:pic>
      <p:sp>
        <p:nvSpPr>
          <p:cNvPr id="287" name="Slide Number"/>
          <p:cNvSpPr txBox="1">
            <a:spLocks noGrp="1"/>
          </p:cNvSpPr>
          <p:nvPr>
            <p:ph type="sldNum" sz="quarter" idx="2"/>
          </p:nvPr>
        </p:nvSpPr>
        <p:spPr>
          <a:prstGeom prst="rect">
            <a:avLst/>
          </a:prstGeom>
        </p:spPr>
        <p:txBody>
          <a:bodyPr/>
          <a:lstStyle>
            <a:lvl1pPr>
              <a:defRPr>
                <a:solidFill>
                  <a:srgbClr val="FAF6F0"/>
                </a:solidFill>
              </a:defRPr>
            </a:lvl1pPr>
          </a:lstStyle>
          <a:p>
            <a:fld id="{86CB4B4D-7CA3-9044-876B-883B54F8677D}" type="slidenum">
              <a:t>‹#›</a:t>
            </a:fld>
            <a:endParaRPr/>
          </a:p>
        </p:txBody>
      </p:sp>
      <p:sp>
        <p:nvSpPr>
          <p:cNvPr id="288" name="Body Level One…"/>
          <p:cNvSpPr txBox="1">
            <a:spLocks noGrp="1"/>
          </p:cNvSpPr>
          <p:nvPr>
            <p:ph type="body" sz="quarter" idx="1"/>
          </p:nvPr>
        </p:nvSpPr>
        <p:spPr>
          <a:xfrm>
            <a:off x="6421702" y="3064042"/>
            <a:ext cx="5032361" cy="2377020"/>
          </a:xfrm>
          <a:prstGeom prst="rect">
            <a:avLst/>
          </a:prstGeom>
        </p:spPr>
        <p:txBody>
          <a:bodyPr/>
          <a:lstStyle>
            <a:lvl1pPr>
              <a:defRPr>
                <a:solidFill>
                  <a:srgbClr val="FAF6F0"/>
                </a:solidFill>
              </a:defRPr>
            </a:lvl1pPr>
            <a:lvl2pPr>
              <a:defRPr>
                <a:solidFill>
                  <a:srgbClr val="FAF6F0"/>
                </a:solidFill>
              </a:defRPr>
            </a:lvl2pPr>
            <a:lvl3pPr>
              <a:defRPr>
                <a:solidFill>
                  <a:srgbClr val="FAF6F0"/>
                </a:solidFill>
              </a:defRPr>
            </a:lvl3pPr>
            <a:lvl4pPr>
              <a:defRPr>
                <a:solidFill>
                  <a:srgbClr val="FAF6F0"/>
                </a:solidFill>
              </a:defRPr>
            </a:lvl4pPr>
            <a:lvl5pPr>
              <a:defRPr>
                <a:solidFill>
                  <a:srgbClr val="FAF6F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2 Column Image">
    <p:bg>
      <p:bgPr>
        <a:solidFill>
          <a:srgbClr val="000000"/>
        </a:solidFill>
        <a:effectLst/>
      </p:bgPr>
    </p:bg>
    <p:spTree>
      <p:nvGrpSpPr>
        <p:cNvPr id="1" name=""/>
        <p:cNvGrpSpPr/>
        <p:nvPr/>
      </p:nvGrpSpPr>
      <p:grpSpPr>
        <a:xfrm>
          <a:off x="0" y="0"/>
          <a:ext cx="0" cy="0"/>
          <a:chOff x="0" y="0"/>
          <a:chExt cx="0" cy="0"/>
        </a:xfrm>
      </p:grpSpPr>
      <p:pic>
        <p:nvPicPr>
          <p:cNvPr id="295" name="Image 0" descr="Image 0"/>
          <p:cNvPicPr>
            <a:picLocks noChangeAspect="1"/>
          </p:cNvPicPr>
          <p:nvPr/>
        </p:nvPicPr>
        <p:blipFill>
          <a:blip r:embed="rId2"/>
          <a:stretch>
            <a:fillRect/>
          </a:stretch>
        </p:blipFill>
        <p:spPr>
          <a:xfrm>
            <a:off x="368232" y="6368246"/>
            <a:ext cx="514703" cy="183918"/>
          </a:xfrm>
          <a:prstGeom prst="rect">
            <a:avLst/>
          </a:prstGeom>
          <a:ln w="12700">
            <a:miter lim="400000"/>
          </a:ln>
        </p:spPr>
      </p:pic>
      <p:sp>
        <p:nvSpPr>
          <p:cNvPr id="296" name="Slide Number"/>
          <p:cNvSpPr txBox="1">
            <a:spLocks noGrp="1"/>
          </p:cNvSpPr>
          <p:nvPr>
            <p:ph type="sldNum" sz="quarter" idx="2"/>
          </p:nvPr>
        </p:nvSpPr>
        <p:spPr>
          <a:prstGeom prst="rect">
            <a:avLst/>
          </a:prstGeom>
        </p:spPr>
        <p:txBody>
          <a:bodyPr/>
          <a:lstStyle>
            <a:lvl1pPr>
              <a:defRPr>
                <a:solidFill>
                  <a:srgbClr val="FAF6F0"/>
                </a:solidFill>
              </a:defRPr>
            </a:lvl1pPr>
          </a:lstStyle>
          <a:p>
            <a:fld id="{86CB4B4D-7CA3-9044-876B-883B54F8677D}" type="slidenum">
              <a:t>‹#›</a:t>
            </a:fld>
            <a:endParaRPr/>
          </a:p>
        </p:txBody>
      </p:sp>
      <p:sp>
        <p:nvSpPr>
          <p:cNvPr id="297" name="Body Level One…"/>
          <p:cNvSpPr txBox="1">
            <a:spLocks noGrp="1"/>
          </p:cNvSpPr>
          <p:nvPr>
            <p:ph type="body" sz="quarter" idx="1"/>
          </p:nvPr>
        </p:nvSpPr>
        <p:spPr>
          <a:xfrm>
            <a:off x="6421702" y="4146534"/>
            <a:ext cx="5032361" cy="1740318"/>
          </a:xfrm>
          <a:prstGeom prst="rect">
            <a:avLst/>
          </a:prstGeom>
        </p:spPr>
        <p:txBody>
          <a:bodyPr/>
          <a:lstStyle>
            <a:lvl1pPr>
              <a:defRPr>
                <a:solidFill>
                  <a:srgbClr val="FAF6F0"/>
                </a:solidFill>
              </a:defRPr>
            </a:lvl1pPr>
            <a:lvl2pPr>
              <a:defRPr>
                <a:solidFill>
                  <a:srgbClr val="FAF6F0"/>
                </a:solidFill>
              </a:defRPr>
            </a:lvl2pPr>
            <a:lvl3pPr>
              <a:defRPr>
                <a:solidFill>
                  <a:srgbClr val="FAF6F0"/>
                </a:solidFill>
              </a:defRPr>
            </a:lvl3pPr>
            <a:lvl4pPr>
              <a:defRPr>
                <a:solidFill>
                  <a:srgbClr val="FAF6F0"/>
                </a:solidFill>
              </a:defRPr>
            </a:lvl4pPr>
            <a:lvl5pPr>
              <a:defRPr>
                <a:solidFill>
                  <a:srgbClr val="FAF6F0"/>
                </a:solidFill>
              </a:defRPr>
            </a:lvl5pPr>
          </a:lstStyle>
          <a:p>
            <a:r>
              <a:t>Body Level One</a:t>
            </a:r>
          </a:p>
          <a:p>
            <a:pPr lvl="1"/>
            <a:r>
              <a:t>Body Level Two</a:t>
            </a:r>
          </a:p>
          <a:p>
            <a:pPr lvl="2"/>
            <a:r>
              <a:t>Body Level Three</a:t>
            </a:r>
          </a:p>
          <a:p>
            <a:pPr lvl="3"/>
            <a:r>
              <a:t>Body Level Four</a:t>
            </a:r>
          </a:p>
          <a:p>
            <a:pPr lvl="4"/>
            <a:r>
              <a:t>Body Level Five</a:t>
            </a:r>
          </a:p>
        </p:txBody>
      </p:sp>
      <p:sp>
        <p:nvSpPr>
          <p:cNvPr id="298" name="Picture Placeholder 8"/>
          <p:cNvSpPr>
            <a:spLocks noGrp="1"/>
          </p:cNvSpPr>
          <p:nvPr>
            <p:ph type="pic" sz="quarter" idx="21"/>
          </p:nvPr>
        </p:nvSpPr>
        <p:spPr>
          <a:xfrm>
            <a:off x="6397088" y="833335"/>
            <a:ext cx="5081589" cy="2595665"/>
          </a:xfrm>
          <a:prstGeom prst="rect">
            <a:avLst/>
          </a:prstGeom>
        </p:spPr>
        <p:txBody>
          <a:bodyPr lIns="91439" rIns="91439">
            <a:noAutofit/>
          </a:bodyPr>
          <a:lstStyle/>
          <a:p>
            <a:endParaRPr/>
          </a:p>
        </p:txBody>
      </p:sp>
      <p:sp>
        <p:nvSpPr>
          <p:cNvPr id="299" name="Picture Placeholder 8"/>
          <p:cNvSpPr>
            <a:spLocks noGrp="1"/>
          </p:cNvSpPr>
          <p:nvPr>
            <p:ph type="pic" sz="quarter" idx="22"/>
          </p:nvPr>
        </p:nvSpPr>
        <p:spPr>
          <a:xfrm>
            <a:off x="718184" y="833335"/>
            <a:ext cx="5081588" cy="2595665"/>
          </a:xfrm>
          <a:prstGeom prst="rect">
            <a:avLst/>
          </a:prstGeom>
        </p:spPr>
        <p:txBody>
          <a:bodyPr lIns="91439" rIns="91439">
            <a:noAutofit/>
          </a:bodyPr>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6F0"/>
        </a:solidFill>
        <a:effectLst/>
      </p:bgPr>
    </p:bg>
    <p:spTree>
      <p:nvGrpSpPr>
        <p:cNvPr id="1" name=""/>
        <p:cNvGrpSpPr/>
        <p:nvPr/>
      </p:nvGrpSpPr>
      <p:grpSpPr>
        <a:xfrm>
          <a:off x="0" y="0"/>
          <a:ext cx="0" cy="0"/>
          <a:chOff x="0" y="0"/>
          <a:chExt cx="0" cy="0"/>
        </a:xfrm>
      </p:grpSpPr>
      <p:pic>
        <p:nvPicPr>
          <p:cNvPr id="2" name="Image 0" descr="Image 0"/>
          <p:cNvPicPr>
            <a:picLocks noChangeAspect="1"/>
          </p:cNvPicPr>
          <p:nvPr/>
        </p:nvPicPr>
        <p:blipFill>
          <a:blip r:embed="rId19"/>
          <a:stretch>
            <a:fillRect/>
          </a:stretch>
        </p:blipFill>
        <p:spPr>
          <a:xfrm>
            <a:off x="368299" y="6369050"/>
            <a:ext cx="514633" cy="183917"/>
          </a:xfrm>
          <a:prstGeom prst="rect">
            <a:avLst/>
          </a:prstGeom>
          <a:ln w="12700">
            <a:miter lim="400000"/>
          </a:ln>
        </p:spPr>
      </p:pic>
      <p:pic>
        <p:nvPicPr>
          <p:cNvPr id="3" name="Image 0" descr="Image 0"/>
          <p:cNvPicPr>
            <a:picLocks noChangeAspect="1"/>
          </p:cNvPicPr>
          <p:nvPr/>
        </p:nvPicPr>
        <p:blipFill>
          <a:blip r:embed="rId19"/>
          <a:stretch>
            <a:fillRect/>
          </a:stretch>
        </p:blipFill>
        <p:spPr>
          <a:xfrm>
            <a:off x="368299" y="6369050"/>
            <a:ext cx="514633" cy="183917"/>
          </a:xfrm>
          <a:prstGeom prst="rect">
            <a:avLst/>
          </a:prstGeom>
          <a:ln w="12700">
            <a:miter lim="400000"/>
          </a:ln>
        </p:spPr>
      </p:pic>
      <p:sp>
        <p:nvSpPr>
          <p:cNvPr id="4" name="Title Text"/>
          <p:cNvSpPr txBox="1">
            <a:spLocks noGrp="1"/>
          </p:cNvSpPr>
          <p:nvPr>
            <p:ph type="title"/>
          </p:nvPr>
        </p:nvSpPr>
        <p:spPr>
          <a:xfrm>
            <a:off x="761996" y="444055"/>
            <a:ext cx="10587995" cy="795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5" name="Body Level One…"/>
          <p:cNvSpPr txBox="1">
            <a:spLocks noGrp="1"/>
          </p:cNvSpPr>
          <p:nvPr>
            <p:ph type="body" idx="1"/>
          </p:nvPr>
        </p:nvSpPr>
        <p:spPr>
          <a:xfrm>
            <a:off x="761995" y="1670540"/>
            <a:ext cx="10587994" cy="425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590023" y="6358388"/>
            <a:ext cx="233681" cy="243841"/>
          </a:xfrm>
          <a:prstGeom prst="rect">
            <a:avLst/>
          </a:prstGeom>
          <a:ln w="12700">
            <a:miter lim="400000"/>
          </a:ln>
        </p:spPr>
        <p:txBody>
          <a:bodyPr wrap="none" lIns="45719" rIns="45719" anchor="ctr">
            <a:spAutoFit/>
          </a:bodyPr>
          <a:lstStyle>
            <a:lvl1pPr algn="r">
              <a:defRPr sz="1000">
                <a:latin typeface="+mn-lt"/>
                <a:ea typeface="+mn-ea"/>
                <a:cs typeface="+mn-cs"/>
                <a:sym typeface="GT America Regular"/>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63" r:id="rId1"/>
    <p:sldLayoutId id="2147483665" r:id="rId2"/>
    <p:sldLayoutId id="2147483666" r:id="rId3"/>
    <p:sldLayoutId id="2147483668" r:id="rId4"/>
    <p:sldLayoutId id="2147483671" r:id="rId5"/>
    <p:sldLayoutId id="2147483672" r:id="rId6"/>
    <p:sldLayoutId id="2147483673" r:id="rId7"/>
    <p:sldLayoutId id="2147483674" r:id="rId8"/>
    <p:sldLayoutId id="2147483675" r:id="rId9"/>
    <p:sldLayoutId id="2147483676" r:id="rId10"/>
    <p:sldLayoutId id="2147483677" r:id="rId11"/>
    <p:sldLayoutId id="2147483679" r:id="rId12"/>
    <p:sldLayoutId id="2147483680" r:id="rId13"/>
    <p:sldLayoutId id="2147483682" r:id="rId14"/>
    <p:sldLayoutId id="2147483684" r:id="rId15"/>
    <p:sldLayoutId id="2147483686" r:id="rId16"/>
    <p:sldLayoutId id="2147483687" r:id="rId17"/>
  </p:sldLayoutIdLst>
  <p:transition spd="med"/>
  <p:hf hdr="0" ftr="0" dt="0"/>
  <p:txStyles>
    <p:titleStyle>
      <a:lvl1pPr marL="0" marR="0" indent="0" algn="l" defTabSz="457109"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Gamuth Display"/>
          <a:ea typeface="Gamuth Display"/>
          <a:cs typeface="Gamuth Display"/>
          <a:sym typeface="Gamuth Display"/>
        </a:defRPr>
      </a:lvl1pPr>
      <a:lvl2pPr marL="0" marR="0" indent="0" algn="l" defTabSz="457109"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Gamuth Display"/>
          <a:ea typeface="Gamuth Display"/>
          <a:cs typeface="Gamuth Display"/>
          <a:sym typeface="Gamuth Display"/>
        </a:defRPr>
      </a:lvl2pPr>
      <a:lvl3pPr marL="0" marR="0" indent="0" algn="l" defTabSz="457109"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Gamuth Display"/>
          <a:ea typeface="Gamuth Display"/>
          <a:cs typeface="Gamuth Display"/>
          <a:sym typeface="Gamuth Display"/>
        </a:defRPr>
      </a:lvl3pPr>
      <a:lvl4pPr marL="0" marR="0" indent="0" algn="l" defTabSz="457109"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Gamuth Display"/>
          <a:ea typeface="Gamuth Display"/>
          <a:cs typeface="Gamuth Display"/>
          <a:sym typeface="Gamuth Display"/>
        </a:defRPr>
      </a:lvl4pPr>
      <a:lvl5pPr marL="0" marR="0" indent="0" algn="l" defTabSz="457109"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Gamuth Display"/>
          <a:ea typeface="Gamuth Display"/>
          <a:cs typeface="Gamuth Display"/>
          <a:sym typeface="Gamuth Display"/>
        </a:defRPr>
      </a:lvl5pPr>
      <a:lvl6pPr marL="0" marR="0" indent="0" algn="l" defTabSz="457109"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Gamuth Display"/>
          <a:ea typeface="Gamuth Display"/>
          <a:cs typeface="Gamuth Display"/>
          <a:sym typeface="Gamuth Display"/>
        </a:defRPr>
      </a:lvl6pPr>
      <a:lvl7pPr marL="0" marR="0" indent="0" algn="l" defTabSz="457109"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Gamuth Display"/>
          <a:ea typeface="Gamuth Display"/>
          <a:cs typeface="Gamuth Display"/>
          <a:sym typeface="Gamuth Display"/>
        </a:defRPr>
      </a:lvl7pPr>
      <a:lvl8pPr marL="0" marR="0" indent="0" algn="l" defTabSz="457109"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Gamuth Display"/>
          <a:ea typeface="Gamuth Display"/>
          <a:cs typeface="Gamuth Display"/>
          <a:sym typeface="Gamuth Display"/>
        </a:defRPr>
      </a:lvl8pPr>
      <a:lvl9pPr marL="0" marR="0" indent="0" algn="l" defTabSz="457109"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Gamuth Display"/>
          <a:ea typeface="Gamuth Display"/>
          <a:cs typeface="Gamuth Display"/>
          <a:sym typeface="Gamuth Display"/>
        </a:defRPr>
      </a:lvl9pPr>
    </p:titleStyle>
    <p:bodyStyle>
      <a:lvl1pPr marL="114276" marR="0" indent="-114276" algn="l" defTabSz="457109" rtl="0" latinLnBrk="0">
        <a:lnSpc>
          <a:spcPct val="90000"/>
        </a:lnSpc>
        <a:spcBef>
          <a:spcPts val="5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GT America Regular"/>
        </a:defRPr>
      </a:lvl1pPr>
      <a:lvl2pPr marL="357115" marR="0" indent="-128561" algn="l" defTabSz="457109" rtl="0" latinLnBrk="0">
        <a:lnSpc>
          <a:spcPct val="90000"/>
        </a:lnSpc>
        <a:spcBef>
          <a:spcPts val="5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GT America Regular"/>
        </a:defRPr>
      </a:lvl2pPr>
      <a:lvl3pPr marL="604036" marR="0" indent="-146927" algn="l" defTabSz="457109" rtl="0" latinLnBrk="0">
        <a:lnSpc>
          <a:spcPct val="90000"/>
        </a:lnSpc>
        <a:spcBef>
          <a:spcPts val="5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GT America Regular"/>
        </a:defRPr>
      </a:lvl3pPr>
      <a:lvl4pPr marL="857078" marR="0" indent="-171415" algn="l" defTabSz="457109" rtl="0" latinLnBrk="0">
        <a:lnSpc>
          <a:spcPct val="90000"/>
        </a:lnSpc>
        <a:spcBef>
          <a:spcPts val="5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GT America Regular"/>
        </a:defRPr>
      </a:lvl4pPr>
      <a:lvl5pPr marL="1119915" marR="0" indent="-205698" algn="l" defTabSz="457109" rtl="0" latinLnBrk="0">
        <a:lnSpc>
          <a:spcPct val="90000"/>
        </a:lnSpc>
        <a:spcBef>
          <a:spcPts val="5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GT America Regular"/>
        </a:defRPr>
      </a:lvl5pPr>
      <a:lvl6pPr marL="1371326" marR="0" indent="-228554" algn="l" defTabSz="457109" rtl="0" latinLnBrk="0">
        <a:lnSpc>
          <a:spcPct val="90000"/>
        </a:lnSpc>
        <a:spcBef>
          <a:spcPts val="5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GT America Regular"/>
        </a:defRPr>
      </a:lvl6pPr>
      <a:lvl7pPr marL="1599880" marR="0" indent="-228554" algn="l" defTabSz="457109" rtl="0" latinLnBrk="0">
        <a:lnSpc>
          <a:spcPct val="90000"/>
        </a:lnSpc>
        <a:spcBef>
          <a:spcPts val="5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GT America Regular"/>
        </a:defRPr>
      </a:lvl7pPr>
      <a:lvl8pPr marL="1828434" marR="0" indent="-228554" algn="l" defTabSz="457109" rtl="0" latinLnBrk="0">
        <a:lnSpc>
          <a:spcPct val="90000"/>
        </a:lnSpc>
        <a:spcBef>
          <a:spcPts val="5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GT America Regular"/>
        </a:defRPr>
      </a:lvl8pPr>
      <a:lvl9pPr marL="2056988" marR="0" indent="-228553" algn="l" defTabSz="457109" rtl="0" latinLnBrk="0">
        <a:lnSpc>
          <a:spcPct val="90000"/>
        </a:lnSpc>
        <a:spcBef>
          <a:spcPts val="5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GT America Regular"/>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T America Regular"/>
        </a:defRPr>
      </a:lvl1pPr>
      <a:lvl2pPr marL="0" marR="0" indent="457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T America Regular"/>
        </a:defRPr>
      </a:lvl2pPr>
      <a:lvl3pPr marL="0" marR="0" indent="914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T America Regular"/>
        </a:defRPr>
      </a:lvl3pPr>
      <a:lvl4pPr marL="0" marR="0" indent="1371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T America Regular"/>
        </a:defRPr>
      </a:lvl4pPr>
      <a:lvl5pPr marL="0" marR="0" indent="18288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T America Regular"/>
        </a:defRPr>
      </a:lvl5pPr>
      <a:lvl6pPr marL="0" marR="0" indent="22860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T America Regular"/>
        </a:defRPr>
      </a:lvl6pPr>
      <a:lvl7pPr marL="0" marR="0" indent="2743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T America Regular"/>
        </a:defRPr>
      </a:lvl7pPr>
      <a:lvl8pPr marL="0" marR="0" indent="3200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T America Regular"/>
        </a:defRPr>
      </a:lvl8pPr>
      <a:lvl9pPr marL="0" marR="0" indent="3657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T America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3.png"/><Relationship Id="rId7"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Placeholder 9">
            <a:extLst>
              <a:ext uri="{FF2B5EF4-FFF2-40B4-BE49-F238E27FC236}">
                <a16:creationId xmlns:a16="http://schemas.microsoft.com/office/drawing/2014/main" id="{E71DE8EA-4FA5-8941-96CD-F8AD35BAB3F9}"/>
              </a:ext>
            </a:extLst>
          </p:cNvPr>
          <p:cNvSpPr>
            <a:spLocks noGrp="1"/>
          </p:cNvSpPr>
          <p:nvPr>
            <p:ph type="body" idx="1"/>
          </p:nvPr>
        </p:nvSpPr>
        <p:spPr>
          <a:xfrm>
            <a:off x="38977" y="3765396"/>
            <a:ext cx="12190315" cy="879402"/>
          </a:xfrm>
        </p:spPr>
        <p:txBody>
          <a:bodyPr vert="horz" lIns="91440" tIns="45720" rIns="91440" bIns="45720" rtlCol="0" anchor="t">
            <a:noAutofit/>
          </a:bodyPr>
          <a:lstStyle/>
          <a:p>
            <a:pPr algn="l"/>
            <a:r>
              <a:rPr lang="en-US" altLang="en-US" sz="3200">
                <a:solidFill>
                  <a:srgbClr val="EF404E"/>
                </a:solidFill>
                <a:ea typeface="ＭＳ Ｐゴシック"/>
                <a:cs typeface="ＭＳ Ｐゴシック" panose="020B0600070205080204" pitchFamily="34" charset="-128"/>
              </a:rPr>
              <a:t>					Back To School</a:t>
            </a:r>
          </a:p>
          <a:p>
            <a:pPr algn="l"/>
            <a:r>
              <a:rPr lang="en-US" altLang="en-US" sz="3200">
                <a:solidFill>
                  <a:srgbClr val="EF404E"/>
                </a:solidFill>
                <a:ea typeface="ＭＳ Ｐゴシック"/>
                <a:cs typeface="ＭＳ Ｐゴシック" panose="020B0600070205080204" pitchFamily="34" charset="-128"/>
              </a:rPr>
              <a:t>					Know Your Student’s Rights Virtual Town Hall</a:t>
            </a:r>
          </a:p>
        </p:txBody>
      </p:sp>
      <p:pic>
        <p:nvPicPr>
          <p:cNvPr id="18435" name="Picture 1">
            <a:extLst>
              <a:ext uri="{FF2B5EF4-FFF2-40B4-BE49-F238E27FC236}">
                <a16:creationId xmlns:a16="http://schemas.microsoft.com/office/drawing/2014/main" id="{CF097306-3CC4-5A40-BDB6-8B5B9CF072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8815" y="1017284"/>
            <a:ext cx="5584391" cy="27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44649F08-7B27-F54E-991C-49E9FD1CF3FF}"/>
              </a:ext>
            </a:extLst>
          </p:cNvPr>
          <p:cNvCxnSpPr>
            <a:cxnSpLocks/>
          </p:cNvCxnSpPr>
          <p:nvPr/>
        </p:nvCxnSpPr>
        <p:spPr>
          <a:xfrm flipV="1">
            <a:off x="2049048" y="3755568"/>
            <a:ext cx="8183074" cy="24319"/>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24BEACD0-B869-0FAB-D5AD-C21AF69BB7C5}"/>
              </a:ext>
            </a:extLst>
          </p:cNvPr>
          <p:cNvSpPr txBox="1">
            <a:spLocks/>
          </p:cNvSpPr>
          <p:nvPr/>
        </p:nvSpPr>
        <p:spPr>
          <a:xfrm>
            <a:off x="2045573" y="4925024"/>
            <a:ext cx="8324697" cy="814552"/>
          </a:xfrm>
          <a:prstGeom prst="rect">
            <a:avLst/>
          </a:prstGeom>
        </p:spPr>
        <p:txBody>
          <a:bodyPr vert="horz" lIns="91440" tIns="45720" rIns="91440" bIns="45720" rtlCol="0" anchor="t">
            <a:normAutofit/>
          </a:bodyPr>
          <a:lstStyle>
            <a:lvl1pPr marL="0" indent="0" algn="ctr" defTabSz="914400" rtl="0" eaLnBrk="1" latinLnBrk="0" hangingPunct="1">
              <a:lnSpc>
                <a:spcPct val="120000"/>
              </a:lnSpc>
              <a:spcBef>
                <a:spcPts val="1000"/>
              </a:spcBef>
              <a:buClr>
                <a:schemeClr val="accent1"/>
              </a:buClr>
              <a:buSzPct val="110000"/>
              <a:buFont typeface="Wingdings" panose="05000000000000000000" pitchFamily="2" charset="2"/>
              <a:buNone/>
              <a:defRPr sz="2800" kern="1200">
                <a:solidFill>
                  <a:srgbClr val="3971AB"/>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400" kern="1200">
                <a:solidFill>
                  <a:schemeClr val="tx1">
                    <a:tint val="75000"/>
                  </a:schemeClr>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400" kern="1200">
                <a:solidFill>
                  <a:schemeClr val="tx1">
                    <a:tint val="75000"/>
                  </a:schemeClr>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400" kern="1200">
                <a:solidFill>
                  <a:schemeClr val="tx1">
                    <a:tint val="75000"/>
                  </a:schemeClr>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400" kern="1200">
                <a:solidFill>
                  <a:schemeClr val="tx1">
                    <a:tint val="75000"/>
                  </a:schemeClr>
                </a:solidFill>
                <a:effectLst/>
                <a:latin typeface="+mn-lt"/>
                <a:ea typeface="+mn-ea"/>
                <a:cs typeface="+mn-cs"/>
              </a:defRPr>
            </a:lvl9pPr>
          </a:lstStyle>
          <a:p>
            <a:pPr algn="l"/>
            <a:r>
              <a:rPr lang="en-US" altLang="en-US" sz="3200">
                <a:solidFill>
                  <a:srgbClr val="025AAB"/>
                </a:solidFill>
                <a:ea typeface="ＭＳ Ｐゴシック" panose="020B0600070205080204" pitchFamily="34" charset="-128"/>
                <a:cs typeface="ＭＳ Ｐゴシック" panose="020B0600070205080204" pitchFamily="34" charset="-128"/>
              </a:rPr>
              <a:t>October 9, 2025</a:t>
            </a:r>
            <a:endParaRPr lang="en-US"/>
          </a:p>
        </p:txBody>
      </p:sp>
    </p:spTree>
    <p:extLst>
      <p:ext uri="{BB962C8B-B14F-4D97-AF65-F5344CB8AC3E}">
        <p14:creationId xmlns:p14="http://schemas.microsoft.com/office/powerpoint/2010/main" val="1617240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47407AB4-2E0C-FC44-BCA5-034B80B7973F}"/>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70B15C1A-42D0-1F46-B027-B13322697F5C}"/>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7466DF-8990-3743-A43E-62FD944E88F8}"/>
              </a:ext>
            </a:extLst>
          </p:cNvPr>
          <p:cNvSpPr txBox="1"/>
          <p:nvPr/>
        </p:nvSpPr>
        <p:spPr>
          <a:xfrm>
            <a:off x="383627" y="260114"/>
            <a:ext cx="11443139" cy="646331"/>
          </a:xfrm>
          <a:prstGeom prst="rect">
            <a:avLst/>
          </a:prstGeom>
          <a:noFill/>
        </p:spPr>
        <p:txBody>
          <a:bodyPr wrap="square" rtlCol="0" anchor="t">
            <a:spAutoFit/>
          </a:bodyPr>
          <a:lstStyle/>
          <a:p>
            <a:r>
              <a:rPr lang="en-US" sz="3600">
                <a:solidFill>
                  <a:srgbClr val="130F54"/>
                </a:solidFill>
              </a:rPr>
              <a:t>Know Your Student’s First Amendment Rights</a:t>
            </a:r>
          </a:p>
        </p:txBody>
      </p:sp>
      <p:sp>
        <p:nvSpPr>
          <p:cNvPr id="16" name="Rectangle 15">
            <a:extLst>
              <a:ext uri="{FF2B5EF4-FFF2-40B4-BE49-F238E27FC236}">
                <a16:creationId xmlns:a16="http://schemas.microsoft.com/office/drawing/2014/main" id="{63AF7CB4-AC30-3746-9EFE-E182A816ADDC}"/>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58FA5DC-7C2B-2649-A711-04588CFC0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C986AED-52DD-A4C2-9E12-D001A32F7635}"/>
              </a:ext>
            </a:extLst>
          </p:cNvPr>
          <p:cNvSpPr txBox="1"/>
          <p:nvPr/>
        </p:nvSpPr>
        <p:spPr>
          <a:xfrm>
            <a:off x="475593" y="1427121"/>
            <a:ext cx="11301245" cy="4154984"/>
          </a:xfrm>
          <a:prstGeom prst="rect">
            <a:avLst/>
          </a:prstGeom>
          <a:noFill/>
        </p:spPr>
        <p:txBody>
          <a:bodyPr wrap="square" rtlCol="0">
            <a:spAutoFit/>
          </a:bodyPr>
          <a:lstStyle/>
          <a:p>
            <a:r>
              <a:rPr lang="en-US" sz="2400" b="1" i="1"/>
              <a:t>Mahanoy Area School District v. B.L.</a:t>
            </a:r>
          </a:p>
          <a:p>
            <a:endParaRPr lang="en-US" sz="2400"/>
          </a:p>
          <a:p>
            <a:r>
              <a:rPr lang="en-US" sz="2400"/>
              <a:t>In 2021, U.S. Supreme Court held in an 8-1 decision that the school violated the student’s First Amendment right. Why?</a:t>
            </a:r>
          </a:p>
          <a:p>
            <a:endParaRPr lang="en-US" sz="2400"/>
          </a:p>
          <a:p>
            <a:endParaRPr lang="en-US" sz="2400"/>
          </a:p>
          <a:p>
            <a:endParaRPr lang="en-US" sz="2400"/>
          </a:p>
          <a:p>
            <a:endParaRPr lang="en-US" sz="2400"/>
          </a:p>
          <a:p>
            <a:endParaRPr lang="en-US" sz="2400"/>
          </a:p>
          <a:p>
            <a:endParaRPr lang="en-US" sz="2400"/>
          </a:p>
          <a:p>
            <a:endParaRPr lang="en-US" sz="2400"/>
          </a:p>
        </p:txBody>
      </p:sp>
      <p:pic>
        <p:nvPicPr>
          <p:cNvPr id="1028" name="Picture 4" descr="Cheerleader prevails at U.S. Supreme Court in free speech case | Reuters">
            <a:extLst>
              <a:ext uri="{FF2B5EF4-FFF2-40B4-BE49-F238E27FC236}">
                <a16:creationId xmlns:a16="http://schemas.microsoft.com/office/drawing/2014/main" id="{9118B723-C96C-5307-AE90-AC8B131702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599" y="3001910"/>
            <a:ext cx="5622671" cy="336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343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74528-8680-B1AF-01D7-C46E9A279ABD}"/>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81D1541E-4C96-4657-9AA3-C62C858F4D30}"/>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95B551BF-F188-55A7-1F63-C2F1A4A71EF9}"/>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568C48A-0AD9-A2E6-7F55-F45662CE0276}"/>
              </a:ext>
            </a:extLst>
          </p:cNvPr>
          <p:cNvSpPr txBox="1"/>
          <p:nvPr/>
        </p:nvSpPr>
        <p:spPr>
          <a:xfrm>
            <a:off x="383627" y="260114"/>
            <a:ext cx="11443139" cy="646331"/>
          </a:xfrm>
          <a:prstGeom prst="rect">
            <a:avLst/>
          </a:prstGeom>
          <a:noFill/>
        </p:spPr>
        <p:txBody>
          <a:bodyPr wrap="square" rtlCol="0" anchor="t">
            <a:spAutoFit/>
          </a:bodyPr>
          <a:lstStyle/>
          <a:p>
            <a:r>
              <a:rPr lang="en-US" sz="3600">
                <a:solidFill>
                  <a:srgbClr val="130F54"/>
                </a:solidFill>
              </a:rPr>
              <a:t>Know Your Student’s Equal Access Act Rights</a:t>
            </a:r>
          </a:p>
        </p:txBody>
      </p:sp>
      <p:sp>
        <p:nvSpPr>
          <p:cNvPr id="16" name="Rectangle 15">
            <a:extLst>
              <a:ext uri="{FF2B5EF4-FFF2-40B4-BE49-F238E27FC236}">
                <a16:creationId xmlns:a16="http://schemas.microsoft.com/office/drawing/2014/main" id="{FB06DFFD-0D87-DE75-834A-9E1E65186267}"/>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461E3211-5D3C-1443-17F1-038F80C783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A4C1446-C9F6-B8E8-8519-2BDFA339F715}"/>
              </a:ext>
            </a:extLst>
          </p:cNvPr>
          <p:cNvSpPr txBox="1"/>
          <p:nvPr/>
        </p:nvSpPr>
        <p:spPr>
          <a:xfrm>
            <a:off x="841028" y="1260512"/>
            <a:ext cx="6187109" cy="523220"/>
          </a:xfrm>
          <a:prstGeom prst="rect">
            <a:avLst/>
          </a:prstGeom>
          <a:noFill/>
        </p:spPr>
        <p:txBody>
          <a:bodyPr wrap="square" rtlCol="0">
            <a:spAutoFit/>
          </a:bodyPr>
          <a:lstStyle/>
          <a:p>
            <a:r>
              <a:rPr lang="en-US" sz="2800" b="1" i="1" u="sng"/>
              <a:t>What about student clubs?</a:t>
            </a:r>
          </a:p>
        </p:txBody>
      </p:sp>
      <p:pic>
        <p:nvPicPr>
          <p:cNvPr id="1028" name="Picture 4" descr="Students sitting outdoors">
            <a:extLst>
              <a:ext uri="{FF2B5EF4-FFF2-40B4-BE49-F238E27FC236}">
                <a16:creationId xmlns:a16="http://schemas.microsoft.com/office/drawing/2014/main" id="{10CD0031-1BCE-8CA9-8FBE-25C92AF37C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095999" y="2096456"/>
            <a:ext cx="5145627" cy="34296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E90097-8A7F-FAA7-B003-A93D3038F3E3}"/>
              </a:ext>
            </a:extLst>
          </p:cNvPr>
          <p:cNvSpPr txBox="1"/>
          <p:nvPr/>
        </p:nvSpPr>
        <p:spPr>
          <a:xfrm>
            <a:off x="671209" y="1865201"/>
            <a:ext cx="5272391" cy="4231928"/>
          </a:xfrm>
          <a:prstGeom prst="rect">
            <a:avLst/>
          </a:prstGeom>
          <a:noFill/>
        </p:spPr>
        <p:txBody>
          <a:bodyPr wrap="square" rtlCol="0">
            <a:spAutoFit/>
          </a:bodyPr>
          <a:lstStyle/>
          <a:p>
            <a:pPr marL="182880">
              <a:spcAft>
                <a:spcPts val="600"/>
              </a:spcAft>
            </a:pPr>
            <a:r>
              <a:rPr lang="en-US" sz="2400" b="1"/>
              <a:t>Federal Equal Access Act:</a:t>
            </a:r>
            <a:endParaRPr kumimoji="0" lang="en-US" sz="1050" b="0" i="0" u="none" strike="noStrike" kern="0" cap="none" spc="0" normalizeH="0" baseline="0" noProof="0">
              <a:ln>
                <a:noFill/>
              </a:ln>
              <a:solidFill>
                <a:srgbClr val="000000"/>
              </a:solidFill>
              <a:effectLst/>
              <a:uLnTx/>
              <a:uFillTx/>
              <a:latin typeface="Helvetica"/>
              <a:cs typeface="Helvetica"/>
              <a:sym typeface="Helvetica"/>
            </a:endParaRPr>
          </a:p>
          <a:p>
            <a:pPr marL="182880"/>
            <a:r>
              <a:rPr lang="en-US" sz="2000"/>
              <a:t>It shall be </a:t>
            </a:r>
            <a:r>
              <a:rPr lang="en-US" sz="2000" b="1"/>
              <a:t>unlawful </a:t>
            </a:r>
            <a:r>
              <a:rPr lang="en-US" sz="2000"/>
              <a:t>for any </a:t>
            </a:r>
            <a:r>
              <a:rPr lang="en-US" sz="2000" b="1"/>
              <a:t>public secondary school</a:t>
            </a:r>
            <a:r>
              <a:rPr lang="en-US" sz="2000"/>
              <a:t> which </a:t>
            </a:r>
            <a:r>
              <a:rPr lang="en-US" sz="2000" b="1"/>
              <a:t>receives Federal financial assistance</a:t>
            </a:r>
            <a:r>
              <a:rPr lang="en-US" sz="2000"/>
              <a:t> and which </a:t>
            </a:r>
            <a:r>
              <a:rPr lang="en-US" sz="2000" b="1"/>
              <a:t>has a limited open forum to deny equal access or a fair opportunity to</a:t>
            </a:r>
            <a:r>
              <a:rPr lang="en-US" sz="2000"/>
              <a:t>, </a:t>
            </a:r>
            <a:r>
              <a:rPr lang="en-US" sz="2000" b="1"/>
              <a:t>or discriminate against, any students who wish to conduct a meeting within that limited open forum</a:t>
            </a:r>
            <a:r>
              <a:rPr lang="en-US" sz="2000"/>
              <a:t> on the basis of the religious, political, philosophical, or other content of the speech at such meetings.</a:t>
            </a:r>
          </a:p>
          <a:p>
            <a:pPr marL="182880"/>
            <a:r>
              <a:rPr lang="en-US" sz="1100"/>
              <a:t> </a:t>
            </a:r>
          </a:p>
          <a:p>
            <a:pPr marL="182880"/>
            <a:r>
              <a:rPr lang="en-US" sz="2000"/>
              <a:t>20 U.S.C. § 4071(a).</a:t>
            </a:r>
          </a:p>
        </p:txBody>
      </p:sp>
    </p:spTree>
    <p:extLst>
      <p:ext uri="{BB962C8B-B14F-4D97-AF65-F5344CB8AC3E}">
        <p14:creationId xmlns:p14="http://schemas.microsoft.com/office/powerpoint/2010/main" val="1575479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DD67B-1557-ADC7-51B4-9A0D3F42A020}"/>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FB2E4549-C508-1738-AA03-7D61434AC539}"/>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1340FFE4-5C95-30C6-295F-54069713C00C}"/>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6C8BA2A-7D4C-5881-B48B-2DBA3549D4CB}"/>
              </a:ext>
            </a:extLst>
          </p:cNvPr>
          <p:cNvSpPr txBox="1"/>
          <p:nvPr/>
        </p:nvSpPr>
        <p:spPr>
          <a:xfrm>
            <a:off x="383627" y="260114"/>
            <a:ext cx="11443139" cy="646331"/>
          </a:xfrm>
          <a:prstGeom prst="rect">
            <a:avLst/>
          </a:prstGeom>
          <a:noFill/>
        </p:spPr>
        <p:txBody>
          <a:bodyPr wrap="square" rtlCol="0" anchor="t">
            <a:spAutoFit/>
          </a:bodyPr>
          <a:lstStyle/>
          <a:p>
            <a:r>
              <a:rPr lang="en-US" sz="3600">
                <a:solidFill>
                  <a:srgbClr val="130F54"/>
                </a:solidFill>
              </a:rPr>
              <a:t>Know Your Student’s Equal Access Act Rights</a:t>
            </a:r>
          </a:p>
        </p:txBody>
      </p:sp>
      <p:sp>
        <p:nvSpPr>
          <p:cNvPr id="16" name="Rectangle 15">
            <a:extLst>
              <a:ext uri="{FF2B5EF4-FFF2-40B4-BE49-F238E27FC236}">
                <a16:creationId xmlns:a16="http://schemas.microsoft.com/office/drawing/2014/main" id="{D82D21C0-42F1-795D-9E31-8DD70AAF994E}"/>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CBC62D3-4EE1-57C7-D536-E12656E65F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97FC74B-9591-7A61-B40B-3E201756DE87}"/>
              </a:ext>
            </a:extLst>
          </p:cNvPr>
          <p:cNvSpPr txBox="1"/>
          <p:nvPr/>
        </p:nvSpPr>
        <p:spPr>
          <a:xfrm>
            <a:off x="631470" y="1427240"/>
            <a:ext cx="11195296" cy="5170646"/>
          </a:xfrm>
          <a:prstGeom prst="rect">
            <a:avLst/>
          </a:prstGeom>
          <a:noFill/>
        </p:spPr>
        <p:txBody>
          <a:bodyPr wrap="square" lIns="91440" tIns="45720" rIns="91440" bIns="45720" rtlCol="0" anchor="t">
            <a:spAutoFit/>
          </a:bodyPr>
          <a:lstStyle/>
          <a:p>
            <a:r>
              <a:rPr lang="en-US" sz="2400"/>
              <a:t>If a public school permits non-curricular student groups, then it </a:t>
            </a:r>
            <a:r>
              <a:rPr lang="en-US" sz="2400" b="1" u="sng"/>
              <a:t>must</a:t>
            </a:r>
            <a:r>
              <a:rPr lang="en-US" sz="2400"/>
              <a:t> allow students to form their own non-curricular groups and give them the same access and opportunities it does to other noncurricular clubs.</a:t>
            </a:r>
          </a:p>
          <a:p>
            <a:r>
              <a:rPr lang="en-US"/>
              <a:t> </a:t>
            </a:r>
          </a:p>
          <a:p>
            <a:r>
              <a:rPr lang="en-US" sz="2400" b="1"/>
              <a:t>Non-curricular groups:</a:t>
            </a:r>
            <a:endParaRPr lang="en-US" sz="2400"/>
          </a:p>
          <a:p>
            <a:pPr marL="342900" indent="-342900">
              <a:buFont typeface="Arial" panose="020B0604020202020204" pitchFamily="34" charset="0"/>
              <a:buChar char="•"/>
            </a:pPr>
            <a:r>
              <a:rPr lang="en-US" sz="2400"/>
              <a:t>Groups that aren’t directly related to classes taught in the school. </a:t>
            </a:r>
          </a:p>
          <a:p>
            <a:endParaRPr lang="en-US" sz="1600"/>
          </a:p>
          <a:p>
            <a:r>
              <a:rPr lang="en-US" sz="2400" b="1"/>
              <a:t>Curricular groups:</a:t>
            </a:r>
            <a:endParaRPr lang="en-US" sz="2400"/>
          </a:p>
          <a:p>
            <a:pPr marL="342900" indent="-342900">
              <a:buFont typeface="Arial" panose="020B0604020202020204" pitchFamily="34" charset="0"/>
              <a:buChar char="•"/>
            </a:pPr>
            <a:r>
              <a:rPr lang="en-US" sz="2400"/>
              <a:t>The subject matter of the group is actually taught, or will soon be taught, in a regularly offered course (math club); </a:t>
            </a:r>
          </a:p>
          <a:p>
            <a:pPr marL="342900" indent="-342900">
              <a:buFont typeface="Arial" panose="020B0604020202020204" pitchFamily="34" charset="0"/>
              <a:buChar char="•"/>
            </a:pPr>
            <a:r>
              <a:rPr lang="en-US" sz="2400"/>
              <a:t>The subject matter of the group concerns the body of courses as a whole; </a:t>
            </a:r>
          </a:p>
          <a:p>
            <a:pPr marL="342900" indent="-342900">
              <a:buFont typeface="Arial" panose="020B0604020202020204" pitchFamily="34" charset="0"/>
              <a:buChar char="•"/>
            </a:pPr>
            <a:r>
              <a:rPr lang="en-US" sz="2400"/>
              <a:t>Participation in the group is required for a particular course; or</a:t>
            </a:r>
          </a:p>
          <a:p>
            <a:pPr marL="342900" indent="-342900">
              <a:buFont typeface="Arial" panose="020B0604020202020204" pitchFamily="34" charset="0"/>
              <a:buChar char="•"/>
            </a:pPr>
            <a:r>
              <a:rPr lang="en-US" sz="2400"/>
              <a:t>Participation in the group results in academic credit.</a:t>
            </a:r>
          </a:p>
          <a:p>
            <a:endParaRPr lang="en-US" sz="2400"/>
          </a:p>
        </p:txBody>
      </p:sp>
    </p:spTree>
    <p:extLst>
      <p:ext uri="{BB962C8B-B14F-4D97-AF65-F5344CB8AC3E}">
        <p14:creationId xmlns:p14="http://schemas.microsoft.com/office/powerpoint/2010/main" val="1987406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58885-FC34-B28B-A9CF-B3EC61E70B9B}"/>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852F86EE-29C3-858D-27DB-42673987BC80}"/>
              </a:ext>
            </a:extLst>
          </p:cNvPr>
          <p:cNvSpPr/>
          <p:nvPr/>
        </p:nvSpPr>
        <p:spPr>
          <a:xfrm>
            <a:off x="273377" y="1229710"/>
            <a:ext cx="11534995" cy="5445117"/>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4427E655-CA18-66FB-F3E3-3F1B12DBA100}"/>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708458C-40D6-DD1C-4131-918FE55230A5}"/>
              </a:ext>
            </a:extLst>
          </p:cNvPr>
          <p:cNvSpPr txBox="1"/>
          <p:nvPr/>
        </p:nvSpPr>
        <p:spPr>
          <a:xfrm>
            <a:off x="383627" y="260114"/>
            <a:ext cx="11443139" cy="646331"/>
          </a:xfrm>
          <a:prstGeom prst="rect">
            <a:avLst/>
          </a:prstGeom>
          <a:noFill/>
        </p:spPr>
        <p:txBody>
          <a:bodyPr wrap="square" rtlCol="0" anchor="t">
            <a:spAutoFit/>
          </a:bodyPr>
          <a:lstStyle/>
          <a:p>
            <a:r>
              <a:rPr lang="en-US" sz="3600">
                <a:solidFill>
                  <a:srgbClr val="130F54"/>
                </a:solidFill>
              </a:rPr>
              <a:t>Know Your Students’ Equal Access Act Rights</a:t>
            </a:r>
          </a:p>
        </p:txBody>
      </p:sp>
      <p:sp>
        <p:nvSpPr>
          <p:cNvPr id="16" name="Rectangle 15">
            <a:extLst>
              <a:ext uri="{FF2B5EF4-FFF2-40B4-BE49-F238E27FC236}">
                <a16:creationId xmlns:a16="http://schemas.microsoft.com/office/drawing/2014/main" id="{8BF91E4E-4057-141C-800E-7E1493EC8648}"/>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305566DA-E847-1800-DC1B-7555009386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AE300A4-C1E5-A47E-81B5-00CF37DBB8F4}"/>
              </a:ext>
            </a:extLst>
          </p:cNvPr>
          <p:cNvSpPr txBox="1"/>
          <p:nvPr/>
        </p:nvSpPr>
        <p:spPr>
          <a:xfrm>
            <a:off x="631470" y="1427240"/>
            <a:ext cx="11195296" cy="5139869"/>
          </a:xfrm>
          <a:prstGeom prst="rect">
            <a:avLst/>
          </a:prstGeom>
          <a:noFill/>
        </p:spPr>
        <p:txBody>
          <a:bodyPr wrap="square" lIns="91440" tIns="45720" rIns="91440" bIns="45720" rtlCol="0" anchor="t">
            <a:spAutoFit/>
          </a:bodyPr>
          <a:lstStyle/>
          <a:p>
            <a:r>
              <a:rPr lang="en-US" sz="2400"/>
              <a:t>If a public school permits non-curricular student groups, then it </a:t>
            </a:r>
            <a:r>
              <a:rPr lang="en-US" sz="2400" b="1" u="sng"/>
              <a:t>must</a:t>
            </a:r>
            <a:r>
              <a:rPr lang="en-US" sz="2400"/>
              <a:t> allow students to form their own non-curricular groups and give them the same access and opportunities it does to other noncurricular clubs.</a:t>
            </a:r>
          </a:p>
          <a:p>
            <a:r>
              <a:rPr lang="en-US"/>
              <a:t>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sng" strike="noStrike" kern="0" cap="none" spc="0" normalizeH="0" baseline="0" noProof="0">
                <a:ln>
                  <a:noFill/>
                </a:ln>
                <a:solidFill>
                  <a:srgbClr val="000000"/>
                </a:solidFill>
                <a:effectLst/>
                <a:uLnTx/>
                <a:uFillTx/>
                <a:latin typeface="Helvetica"/>
                <a:cs typeface="Helvetica"/>
                <a:sym typeface="Helvetica"/>
              </a:rPr>
              <a:t>Straights &amp; Gays for Equality v. Osseo Area Schols</a:t>
            </a:r>
            <a:r>
              <a:rPr kumimoji="0" lang="en-US" sz="2400" b="1" i="0" u="none" strike="noStrike" kern="0" cap="none" spc="0" normalizeH="0" baseline="0" noProof="0">
                <a:ln>
                  <a:noFill/>
                </a:ln>
                <a:solidFill>
                  <a:srgbClr val="000000"/>
                </a:solidFill>
                <a:effectLst/>
                <a:uLnTx/>
                <a:uFillTx/>
                <a:latin typeface="Helvetica"/>
                <a:cs typeface="Helvetica"/>
                <a:sym typeface="Helvetica"/>
              </a:rPr>
              <a:t> </a:t>
            </a:r>
            <a:r>
              <a:rPr kumimoji="0" lang="en-US" sz="2400" b="0" i="0" u="none" strike="noStrike" kern="0" cap="none" spc="0" normalizeH="0" baseline="0" noProof="0">
                <a:ln>
                  <a:noFill/>
                </a:ln>
                <a:solidFill>
                  <a:srgbClr val="000000"/>
                </a:solidFill>
                <a:effectLst/>
                <a:uLnTx/>
                <a:uFillTx/>
                <a:latin typeface="Helvetica"/>
                <a:cs typeface="Helvetica"/>
                <a:sym typeface="Helvetica"/>
              </a:rPr>
              <a:t>(8th Cir. 2008)</a:t>
            </a:r>
            <a:endParaRPr lang="en-US" sz="2400" b="0" i="0" u="none" strike="noStrike" kern="0" cap="none" spc="0" normalizeH="0" baseline="0" noProof="0">
              <a:ln>
                <a:noFill/>
              </a:ln>
              <a:solidFill>
                <a:srgbClr val="000000"/>
              </a:solidFill>
              <a:effectLst/>
              <a:uLnTx/>
              <a:uFillTx/>
              <a:latin typeface="Helvetica"/>
              <a:cs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Helvetica"/>
              <a:cs typeface="Helvetica"/>
              <a:sym typeface="Helvetica"/>
            </a:endParaRP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sz="2400">
                <a:latin typeface="Helvetica"/>
                <a:cs typeface="Helvetica"/>
              </a:rPr>
              <a:t>The</a:t>
            </a:r>
            <a:r>
              <a:rPr kumimoji="0" lang="en-US" sz="2400" b="0" i="0" u="none" strike="noStrike" kern="0" cap="none" spc="0" normalizeH="0" baseline="0" noProof="0">
                <a:ln>
                  <a:noFill/>
                </a:ln>
                <a:solidFill>
                  <a:srgbClr val="000000"/>
                </a:solidFill>
                <a:effectLst/>
                <a:uLnTx/>
                <a:uFillTx/>
                <a:latin typeface="Helvetica"/>
                <a:cs typeface="Helvetica"/>
                <a:sym typeface="Helvetica"/>
              </a:rPr>
              <a:t> MGHS-designated “curricular” student groups of </a:t>
            </a:r>
            <a:r>
              <a:rPr kumimoji="0" lang="en-US" sz="2400" b="1" i="0" u="none" strike="noStrike" kern="0" cap="none" spc="0" normalizeH="0" baseline="0" noProof="0">
                <a:ln>
                  <a:noFill/>
                </a:ln>
                <a:solidFill>
                  <a:srgbClr val="000000"/>
                </a:solidFill>
                <a:effectLst/>
                <a:uLnTx/>
                <a:uFillTx/>
                <a:latin typeface="Helvetica"/>
                <a:cs typeface="Helvetica"/>
                <a:sym typeface="Helvetica"/>
              </a:rPr>
              <a:t>cheerleading</a:t>
            </a:r>
            <a:r>
              <a:rPr kumimoji="0" lang="en-US" sz="2400" b="0" i="0" u="none" strike="noStrike" kern="0" cap="none" spc="0" normalizeH="0" baseline="0" noProof="0">
                <a:ln>
                  <a:noFill/>
                </a:ln>
                <a:solidFill>
                  <a:srgbClr val="000000"/>
                </a:solidFill>
                <a:effectLst/>
                <a:uLnTx/>
                <a:uFillTx/>
                <a:latin typeface="Helvetica"/>
                <a:cs typeface="Helvetica"/>
                <a:sym typeface="Helvetica"/>
              </a:rPr>
              <a:t>, </a:t>
            </a:r>
            <a:r>
              <a:rPr kumimoji="0" lang="en-US" sz="2400" b="1" i="0" u="none" strike="noStrike" kern="0" cap="none" spc="0" normalizeH="0" baseline="0" noProof="0">
                <a:ln>
                  <a:noFill/>
                </a:ln>
                <a:solidFill>
                  <a:srgbClr val="000000"/>
                </a:solidFill>
                <a:effectLst/>
                <a:uLnTx/>
                <a:uFillTx/>
                <a:latin typeface="Helvetica"/>
                <a:cs typeface="Helvetica"/>
                <a:sym typeface="Helvetica"/>
              </a:rPr>
              <a:t>synchronized swimming</a:t>
            </a:r>
            <a:r>
              <a:rPr kumimoji="0" lang="en-US" sz="2400" b="0" i="0" u="none" strike="noStrike" kern="0" cap="none" spc="0" normalizeH="0" baseline="0" noProof="0">
                <a:ln>
                  <a:noFill/>
                </a:ln>
                <a:solidFill>
                  <a:srgbClr val="000000"/>
                </a:solidFill>
                <a:effectLst/>
                <a:uLnTx/>
                <a:uFillTx/>
                <a:latin typeface="Helvetica"/>
                <a:cs typeface="Helvetica"/>
                <a:sym typeface="Helvetica"/>
              </a:rPr>
              <a:t>, </a:t>
            </a:r>
            <a:r>
              <a:rPr kumimoji="0" lang="en-US" sz="2400" b="1" i="0" u="none" strike="noStrike" kern="0" cap="none" spc="0" normalizeH="0" baseline="0" noProof="0">
                <a:ln>
                  <a:noFill/>
                </a:ln>
                <a:solidFill>
                  <a:srgbClr val="000000"/>
                </a:solidFill>
                <a:effectLst/>
                <a:uLnTx/>
                <a:uFillTx/>
                <a:latin typeface="Helvetica"/>
                <a:cs typeface="Helvetica"/>
                <a:sym typeface="Helvetica"/>
              </a:rPr>
              <a:t>Spirit Council</a:t>
            </a:r>
            <a:r>
              <a:rPr kumimoji="0" lang="en-US" sz="2400" b="0" i="0" u="none" strike="noStrike" kern="0" cap="none" spc="0" normalizeH="0" baseline="0" noProof="0">
                <a:ln>
                  <a:noFill/>
                </a:ln>
                <a:solidFill>
                  <a:srgbClr val="000000"/>
                </a:solidFill>
                <a:effectLst/>
                <a:uLnTx/>
                <a:uFillTx/>
                <a:latin typeface="Helvetica"/>
                <a:cs typeface="Helvetica"/>
                <a:sym typeface="Helvetica"/>
              </a:rPr>
              <a:t>, and </a:t>
            </a:r>
            <a:r>
              <a:rPr kumimoji="0" lang="en-US" sz="2400" b="1" i="0" u="none" strike="noStrike" kern="0" cap="none" spc="0" normalizeH="0" baseline="0" noProof="0">
                <a:ln>
                  <a:noFill/>
                </a:ln>
                <a:solidFill>
                  <a:srgbClr val="000000"/>
                </a:solidFill>
                <a:effectLst/>
                <a:uLnTx/>
                <a:uFillTx/>
                <a:latin typeface="Helvetica"/>
                <a:cs typeface="Helvetica"/>
                <a:sym typeface="Helvetica"/>
              </a:rPr>
              <a:t>Black Achievers</a:t>
            </a:r>
            <a:r>
              <a:rPr kumimoji="0" lang="en-US" sz="2400" b="0" i="0" u="none" strike="noStrike" kern="0" cap="none" spc="0" normalizeH="0" baseline="0" noProof="0">
                <a:ln>
                  <a:noFill/>
                </a:ln>
                <a:solidFill>
                  <a:srgbClr val="000000"/>
                </a:solidFill>
                <a:effectLst/>
                <a:uLnTx/>
                <a:uFillTx/>
                <a:latin typeface="Helvetica"/>
                <a:cs typeface="Helvetica"/>
                <a:sym typeface="Helvetica"/>
              </a:rPr>
              <a:t> were actually noncurricular groups that received greater access than SAGE, in violation of the EAA. </a:t>
            </a:r>
            <a:endParaRPr lang="en-US" sz="2400" b="0" i="0" u="none" strike="noStrike" kern="0" cap="none" spc="0" normalizeH="0" baseline="0" noProof="0">
              <a:ln>
                <a:noFill/>
              </a:ln>
              <a:solidFill>
                <a:srgbClr val="000000"/>
              </a:solidFill>
              <a:effectLst/>
              <a:uLnTx/>
              <a:uFillTx/>
              <a:latin typeface="Helvetica"/>
              <a:cs typeface="Helvetica"/>
            </a:endParaRP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0" cap="none" spc="0" normalizeH="0" baseline="0" noProof="0">
              <a:ln>
                <a:noFill/>
              </a:ln>
              <a:solidFill>
                <a:srgbClr val="000000"/>
              </a:solidFill>
              <a:effectLst/>
              <a:uLnTx/>
              <a:uFillTx/>
              <a:latin typeface="Helvetica"/>
              <a:cs typeface="Helvetica"/>
              <a:sym typeface="Helvetica"/>
            </a:endParaRPr>
          </a:p>
          <a:p>
            <a:pPr marL="342900" indent="-342900">
              <a:buFont typeface="Arial" panose="020B0604020202020204" pitchFamily="34" charset="0"/>
              <a:buChar char="•"/>
              <a:defRPr/>
            </a:pPr>
            <a:r>
              <a:rPr lang="en-US" sz="2400">
                <a:latin typeface="Helvetica"/>
                <a:cs typeface="Helvetica"/>
              </a:rPr>
              <a:t>Upheld</a:t>
            </a:r>
            <a:r>
              <a:rPr kumimoji="0" lang="en-US" sz="2400" b="0" i="0" u="none" strike="noStrike" kern="0" cap="none" spc="0" normalizeH="0" baseline="0" noProof="0">
                <a:ln>
                  <a:noFill/>
                </a:ln>
                <a:solidFill>
                  <a:srgbClr val="000000"/>
                </a:solidFill>
                <a:effectLst/>
                <a:uLnTx/>
                <a:uFillTx/>
                <a:latin typeface="Helvetica"/>
                <a:cs typeface="Helvetica"/>
                <a:sym typeface="Helvetica"/>
              </a:rPr>
              <a:t> a permanent injunction that </a:t>
            </a:r>
            <a:r>
              <a:rPr lang="en-US" sz="2400">
                <a:latin typeface="Helvetica"/>
                <a:cs typeface="Helvetica"/>
              </a:rPr>
              <a:t>required MGHS to give </a:t>
            </a:r>
            <a:r>
              <a:rPr kumimoji="0" lang="en-US" sz="2400" b="0" i="0" u="none" strike="noStrike" kern="0" cap="none" spc="0" normalizeH="0" baseline="0" noProof="0">
                <a:ln>
                  <a:noFill/>
                </a:ln>
                <a:solidFill>
                  <a:srgbClr val="000000"/>
                </a:solidFill>
                <a:effectLst/>
                <a:uLnTx/>
                <a:uFillTx/>
                <a:latin typeface="Helvetica"/>
                <a:cs typeface="Helvetica"/>
                <a:sym typeface="Helvetica"/>
              </a:rPr>
              <a:t>SAGE the same access for meetings, avenues of communication, and other miscellaneous rights as those afforded to </a:t>
            </a:r>
            <a:r>
              <a:rPr lang="en-US" sz="2400">
                <a:latin typeface="Helvetica"/>
                <a:cs typeface="Helvetica"/>
              </a:rPr>
              <a:t>the mis-classified non-curricular groups.</a:t>
            </a:r>
            <a:endParaRPr lang="en-US"/>
          </a:p>
          <a:p>
            <a:endParaRPr lang="en-US" sz="2400"/>
          </a:p>
        </p:txBody>
      </p:sp>
    </p:spTree>
    <p:extLst>
      <p:ext uri="{BB962C8B-B14F-4D97-AF65-F5344CB8AC3E}">
        <p14:creationId xmlns:p14="http://schemas.microsoft.com/office/powerpoint/2010/main" val="3913288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26F74-7021-B5FA-750C-916AA5A3F6BF}"/>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E7F1D4DA-1843-0BA9-5B2E-2230B9840875}"/>
              </a:ext>
            </a:extLst>
          </p:cNvPr>
          <p:cNvSpPr/>
          <p:nvPr/>
        </p:nvSpPr>
        <p:spPr>
          <a:xfrm>
            <a:off x="197963" y="1229710"/>
            <a:ext cx="11610409" cy="5435035"/>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E53805F0-12BB-31A1-17E3-8F6648703B2E}"/>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258EF00-5C45-C005-1381-BA15D466C0D9}"/>
              </a:ext>
            </a:extLst>
          </p:cNvPr>
          <p:cNvSpPr txBox="1"/>
          <p:nvPr/>
        </p:nvSpPr>
        <p:spPr>
          <a:xfrm>
            <a:off x="383627" y="260114"/>
            <a:ext cx="11443139" cy="646331"/>
          </a:xfrm>
          <a:prstGeom prst="rect">
            <a:avLst/>
          </a:prstGeom>
          <a:noFill/>
        </p:spPr>
        <p:txBody>
          <a:bodyPr wrap="square" rtlCol="0" anchor="t">
            <a:spAutoFit/>
          </a:bodyPr>
          <a:lstStyle/>
          <a:p>
            <a:r>
              <a:rPr lang="en-US" sz="3600">
                <a:solidFill>
                  <a:srgbClr val="130F54"/>
                </a:solidFill>
              </a:rPr>
              <a:t>Know Your Student’s LGBTQ+ Rights</a:t>
            </a:r>
          </a:p>
        </p:txBody>
      </p:sp>
      <p:sp>
        <p:nvSpPr>
          <p:cNvPr id="16" name="Rectangle 15">
            <a:extLst>
              <a:ext uri="{FF2B5EF4-FFF2-40B4-BE49-F238E27FC236}">
                <a16:creationId xmlns:a16="http://schemas.microsoft.com/office/drawing/2014/main" id="{D093B4EA-8BD3-92FD-0FF6-ABB226DB1086}"/>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AAE6FA84-836C-003C-8202-42A358EA47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CB8B66E-6227-D6B6-E1AA-1E10F4A76AF9}"/>
              </a:ext>
            </a:extLst>
          </p:cNvPr>
          <p:cNvSpPr txBox="1"/>
          <p:nvPr/>
        </p:nvSpPr>
        <p:spPr>
          <a:xfrm>
            <a:off x="8674098" y="791206"/>
            <a:ext cx="5404506" cy="2308324"/>
          </a:xfrm>
          <a:prstGeom prst="rect">
            <a:avLst/>
          </a:prstGeom>
          <a:noFill/>
        </p:spPr>
        <p:txBody>
          <a:bodyPr wrap="square" rtlCol="0">
            <a:spAutoFit/>
          </a:bodyPr>
          <a:lstStyle/>
          <a:p>
            <a:endParaRPr lang="en-US" sz="2400"/>
          </a:p>
          <a:p>
            <a:endParaRPr lang="en-US" sz="2400"/>
          </a:p>
          <a:p>
            <a:endParaRPr lang="en-US" sz="2400"/>
          </a:p>
          <a:p>
            <a:endParaRPr lang="en-US" sz="2400"/>
          </a:p>
          <a:p>
            <a:endParaRPr lang="en-US" sz="2400"/>
          </a:p>
          <a:p>
            <a:endParaRPr lang="en-US" sz="2400"/>
          </a:p>
        </p:txBody>
      </p:sp>
      <p:pic>
        <p:nvPicPr>
          <p:cNvPr id="4098" name="Picture 2" descr="Image of a house in Trans Pride colors with text reading &quot;We demand the freedom to thrive-to experience joy, dignity, agency, and safety at home within our bodies and beyond regardless of county or country&quot;">
            <a:extLst>
              <a:ext uri="{FF2B5EF4-FFF2-40B4-BE49-F238E27FC236}">
                <a16:creationId xmlns:a16="http://schemas.microsoft.com/office/drawing/2014/main" id="{EF3203B5-FCCB-6E01-277A-FDD4C07FE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65" y="1788578"/>
            <a:ext cx="3395998" cy="339599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 four color (pink, white, red, blue) illustrated acrylic panel featuring interwoven flowers witht he message &quot;trans folk belong everywhere&quot;.">
            <a:extLst>
              <a:ext uri="{FF2B5EF4-FFF2-40B4-BE49-F238E27FC236}">
                <a16:creationId xmlns:a16="http://schemas.microsoft.com/office/drawing/2014/main" id="{C7CBEA13-A3D4-D08F-CDC7-A55CABA92C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137" y="1788578"/>
            <a:ext cx="3395998" cy="339599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 border of quilted pinwheels in the transflag colors surrounds a white field with &quot;this land was made 4 you + me&quot; written in purple letters">
            <a:extLst>
              <a:ext uri="{FF2B5EF4-FFF2-40B4-BE49-F238E27FC236}">
                <a16:creationId xmlns:a16="http://schemas.microsoft.com/office/drawing/2014/main" id="{FE2DBC40-0362-9739-AC2C-FB0E4DDBC5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8001" y="1788578"/>
            <a:ext cx="3395998" cy="33959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4D8C2E-FC02-8090-580D-0CB4A1B94563}"/>
              </a:ext>
            </a:extLst>
          </p:cNvPr>
          <p:cNvSpPr txBox="1"/>
          <p:nvPr/>
        </p:nvSpPr>
        <p:spPr>
          <a:xfrm>
            <a:off x="383627" y="5393262"/>
            <a:ext cx="1139321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a:ln>
                  <a:noFill/>
                </a:ln>
                <a:solidFill>
                  <a:srgbClr val="000000"/>
                </a:solidFill>
                <a:effectLst/>
                <a:uFillTx/>
                <a:sym typeface="Helvetica"/>
              </a:rPr>
              <a:t>Panels from the Freedom To Be Monument</a:t>
            </a:r>
            <a:r>
              <a:rPr kumimoji="0" lang="en-US" sz="1800" b="0" i="0" u="none" strike="noStrike" cap="none" spc="0" normalizeH="0" baseline="0">
                <a:ln>
                  <a:noFill/>
                </a:ln>
                <a:solidFill>
                  <a:srgbClr val="000000"/>
                </a:solidFill>
                <a:effectLst/>
                <a:uFillTx/>
                <a:sym typeface="Helvetica"/>
              </a:rPr>
              <a:t>, National Mall, Washington D.C., May 17, 2025</a:t>
            </a:r>
          </a:p>
        </p:txBody>
      </p:sp>
    </p:spTree>
    <p:extLst>
      <p:ext uri="{BB962C8B-B14F-4D97-AF65-F5344CB8AC3E}">
        <p14:creationId xmlns:p14="http://schemas.microsoft.com/office/powerpoint/2010/main" val="2921149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E8180-A4E5-2CC2-1C8C-D509837583FF}"/>
            </a:ext>
          </a:extLst>
        </p:cNvPr>
        <p:cNvGrpSpPr/>
        <p:nvPr/>
      </p:nvGrpSpPr>
      <p:grpSpPr>
        <a:xfrm>
          <a:off x="0" y="0"/>
          <a:ext cx="0" cy="0"/>
          <a:chOff x="0" y="0"/>
          <a:chExt cx="0" cy="0"/>
        </a:xfrm>
      </p:grpSpPr>
      <p:sp>
        <p:nvSpPr>
          <p:cNvPr id="7" name="Frame 6">
            <a:extLst>
              <a:ext uri="{FF2B5EF4-FFF2-40B4-BE49-F238E27FC236}">
                <a16:creationId xmlns:a16="http://schemas.microsoft.com/office/drawing/2014/main" id="{0ADE4AE2-1AA2-68E0-7734-0874923E0328}"/>
              </a:ext>
            </a:extLst>
          </p:cNvPr>
          <p:cNvSpPr/>
          <p:nvPr/>
        </p:nvSpPr>
        <p:spPr>
          <a:xfrm>
            <a:off x="226714" y="1553937"/>
            <a:ext cx="11443139" cy="5186227"/>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9" name="Straight Connector 8">
            <a:extLst>
              <a:ext uri="{FF2B5EF4-FFF2-40B4-BE49-F238E27FC236}">
                <a16:creationId xmlns:a16="http://schemas.microsoft.com/office/drawing/2014/main" id="{A90E7092-7968-F4C2-1830-668DFD94508E}"/>
              </a:ext>
            </a:extLst>
          </p:cNvPr>
          <p:cNvCxnSpPr>
            <a:cxnSpLocks/>
          </p:cNvCxnSpPr>
          <p:nvPr/>
        </p:nvCxnSpPr>
        <p:spPr>
          <a:xfrm>
            <a:off x="-24137" y="1354620"/>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5416D9A-A284-20C3-1C77-F913CB5FB2EB}"/>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5">
            <a:extLst>
              <a:ext uri="{FF2B5EF4-FFF2-40B4-BE49-F238E27FC236}">
                <a16:creationId xmlns:a16="http://schemas.microsoft.com/office/drawing/2014/main" id="{37638F4E-7378-C950-7508-387C85FFB9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4">
            <a:extLst>
              <a:ext uri="{FF2B5EF4-FFF2-40B4-BE49-F238E27FC236}">
                <a16:creationId xmlns:a16="http://schemas.microsoft.com/office/drawing/2014/main" id="{87215D28-AD09-5B6F-1EA9-CF4550977A9E}"/>
              </a:ext>
            </a:extLst>
          </p:cNvPr>
          <p:cNvSpPr txBox="1">
            <a:spLocks/>
          </p:cNvSpPr>
          <p:nvPr/>
        </p:nvSpPr>
        <p:spPr>
          <a:xfrm>
            <a:off x="664645" y="2069440"/>
            <a:ext cx="10515600" cy="435133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Rockwell" panose="02060603020205020403" pitchFamily="18" charset="0"/>
              <a:ea typeface="+mn-lt"/>
              <a:cs typeface="+mn-lt"/>
            </a:endParaRPr>
          </a:p>
        </p:txBody>
      </p:sp>
      <p:sp>
        <p:nvSpPr>
          <p:cNvPr id="19" name="Content Placeholder 4">
            <a:extLst>
              <a:ext uri="{FF2B5EF4-FFF2-40B4-BE49-F238E27FC236}">
                <a16:creationId xmlns:a16="http://schemas.microsoft.com/office/drawing/2014/main" id="{87BAE51E-5281-B42B-98C0-2E5B54A7602A}"/>
              </a:ext>
            </a:extLst>
          </p:cNvPr>
          <p:cNvSpPr txBox="1">
            <a:spLocks/>
          </p:cNvSpPr>
          <p:nvPr/>
        </p:nvSpPr>
        <p:spPr>
          <a:xfrm>
            <a:off x="9745319" y="973887"/>
            <a:ext cx="51973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en-US"/>
          </a:p>
        </p:txBody>
      </p:sp>
      <p:sp>
        <p:nvSpPr>
          <p:cNvPr id="3" name="Title 3">
            <a:extLst>
              <a:ext uri="{FF2B5EF4-FFF2-40B4-BE49-F238E27FC236}">
                <a16:creationId xmlns:a16="http://schemas.microsoft.com/office/drawing/2014/main" id="{6556EE91-3E44-E729-04E0-3A5C4F740C5B}"/>
              </a:ext>
            </a:extLst>
          </p:cNvPr>
          <p:cNvSpPr txBox="1">
            <a:spLocks/>
          </p:cNvSpPr>
          <p:nvPr/>
        </p:nvSpPr>
        <p:spPr>
          <a:xfrm>
            <a:off x="361591" y="411833"/>
            <a:ext cx="1119178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Know Your Student’s LGBTQ+ Rights</a:t>
            </a:r>
          </a:p>
        </p:txBody>
      </p:sp>
      <p:sp>
        <p:nvSpPr>
          <p:cNvPr id="4" name="Content Placeholder 4">
            <a:extLst>
              <a:ext uri="{FF2B5EF4-FFF2-40B4-BE49-F238E27FC236}">
                <a16:creationId xmlns:a16="http://schemas.microsoft.com/office/drawing/2014/main" id="{3935C921-47F1-9195-C2DA-05B40A738A82}"/>
              </a:ext>
            </a:extLst>
          </p:cNvPr>
          <p:cNvSpPr txBox="1">
            <a:spLocks/>
          </p:cNvSpPr>
          <p:nvPr/>
        </p:nvSpPr>
        <p:spPr>
          <a:xfrm>
            <a:off x="286558" y="1713795"/>
            <a:ext cx="10740960" cy="472299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mj-lt"/>
              </a:rPr>
              <a:t>LGBTQ+ (and allied) students have the right to:</a:t>
            </a:r>
          </a:p>
          <a:p>
            <a:r>
              <a:rPr lang="en-US" sz="2400">
                <a:latin typeface="+mj-lt"/>
              </a:rPr>
              <a:t>Be protected from bullying and harassment. </a:t>
            </a:r>
          </a:p>
          <a:p>
            <a:r>
              <a:rPr lang="en-US" sz="2400">
                <a:latin typeface="+mj-lt"/>
              </a:rPr>
              <a:t>Be addressed using the student’s preferred name </a:t>
            </a:r>
            <a:br>
              <a:rPr lang="en-US" sz="2400">
                <a:latin typeface="+mj-lt"/>
              </a:rPr>
            </a:br>
            <a:r>
              <a:rPr lang="en-US" sz="2400">
                <a:latin typeface="+mj-lt"/>
              </a:rPr>
              <a:t>and pronouns. </a:t>
            </a:r>
          </a:p>
          <a:p>
            <a:r>
              <a:rPr lang="en-US" sz="2400">
                <a:latin typeface="+mj-lt"/>
              </a:rPr>
              <a:t>Express support for the LGBTQ+ community and dress </a:t>
            </a:r>
            <a:br>
              <a:rPr lang="en-US" sz="2400">
                <a:latin typeface="+mj-lt"/>
              </a:rPr>
            </a:br>
            <a:r>
              <a:rPr lang="en-US" sz="2400">
                <a:latin typeface="+mj-lt"/>
              </a:rPr>
              <a:t>consistent with their gender identity. </a:t>
            </a:r>
          </a:p>
          <a:p>
            <a:r>
              <a:rPr lang="en-US" sz="2400">
                <a:latin typeface="+mj-lt"/>
              </a:rPr>
              <a:t>Have dress codes enforced equally and not based on stereotyping or </a:t>
            </a:r>
            <a:br>
              <a:rPr lang="en-US" sz="2400">
                <a:latin typeface="+mj-lt"/>
              </a:rPr>
            </a:br>
            <a:r>
              <a:rPr lang="en-US" sz="2400">
                <a:latin typeface="+mj-lt"/>
              </a:rPr>
              <a:t>censoring particular viewpoints. </a:t>
            </a:r>
          </a:p>
          <a:p>
            <a:r>
              <a:rPr lang="en-US" sz="2400">
                <a:latin typeface="+mj-lt"/>
              </a:rPr>
              <a:t>Self-report their gender identity. </a:t>
            </a:r>
          </a:p>
          <a:p>
            <a:r>
              <a:rPr lang="en-US" sz="2400">
                <a:latin typeface="+mj-lt"/>
              </a:rPr>
              <a:t>Form LGBTQ+ student groups (GSA, Pride Alliance) with the same school support as other student groups.</a:t>
            </a:r>
          </a:p>
          <a:p>
            <a:r>
              <a:rPr lang="en-US" sz="2400">
                <a:latin typeface="+mj-lt"/>
              </a:rPr>
              <a:t>Access books on library shelves that include LGBTQ+ characters and stories. </a:t>
            </a:r>
            <a:br>
              <a:rPr lang="en-US" sz="2400">
                <a:latin typeface="+mj-lt"/>
              </a:rPr>
            </a:br>
            <a:endParaRPr lang="en-US" sz="2400">
              <a:latin typeface="+mj-lt"/>
            </a:endParaRPr>
          </a:p>
          <a:p>
            <a:pPr marL="0" indent="0">
              <a:buNone/>
            </a:pPr>
            <a:r>
              <a:rPr lang="en-US" sz="2400">
                <a:latin typeface="+mj-lt"/>
              </a:rPr>
              <a:t>(MHRA; Safe and Supportive Schools Act; Minn. Const. Art. 1 </a:t>
            </a:r>
            <a:r>
              <a:rPr lang="en-US" sz="2400" i="0">
                <a:solidFill>
                  <a:srgbClr val="000000"/>
                </a:solidFill>
                <a:effectLst/>
                <a:latin typeface="+mj-lt"/>
              </a:rPr>
              <a:t>§ 2 &amp; 3; Book Ban Statute (Minn. Stat. 134.51).)</a:t>
            </a:r>
            <a:r>
              <a:rPr lang="en-US" sz="2400">
                <a:latin typeface="+mj-lt"/>
              </a:rPr>
              <a:t> </a:t>
            </a:r>
          </a:p>
          <a:p>
            <a:pPr marL="0" indent="0">
              <a:buNone/>
            </a:pPr>
            <a:endParaRPr lang="en-US">
              <a:latin typeface="Rockwell" panose="02060603020205020403" pitchFamily="18" charset="0"/>
            </a:endParaRPr>
          </a:p>
          <a:p>
            <a:endParaRPr lang="en-US">
              <a:latin typeface="Rockwell" panose="02060603020205020403" pitchFamily="18" charset="0"/>
            </a:endParaRPr>
          </a:p>
        </p:txBody>
      </p:sp>
      <p:pic>
        <p:nvPicPr>
          <p:cNvPr id="1032" name="Picture 8" descr="Progress Pride Flag - Grand Rapids ...">
            <a:extLst>
              <a:ext uri="{FF2B5EF4-FFF2-40B4-BE49-F238E27FC236}">
                <a16:creationId xmlns:a16="http://schemas.microsoft.com/office/drawing/2014/main" id="{F07E15F2-ED66-4B80-97BB-2F810BFB8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4230" y="196466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223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E8180-A4E5-2CC2-1C8C-D509837583FF}"/>
            </a:ext>
          </a:extLst>
        </p:cNvPr>
        <p:cNvGrpSpPr/>
        <p:nvPr/>
      </p:nvGrpSpPr>
      <p:grpSpPr>
        <a:xfrm>
          <a:off x="0" y="0"/>
          <a:ext cx="0" cy="0"/>
          <a:chOff x="0" y="0"/>
          <a:chExt cx="0" cy="0"/>
        </a:xfrm>
      </p:grpSpPr>
      <p:sp>
        <p:nvSpPr>
          <p:cNvPr id="7" name="Frame 6">
            <a:extLst>
              <a:ext uri="{FF2B5EF4-FFF2-40B4-BE49-F238E27FC236}">
                <a16:creationId xmlns:a16="http://schemas.microsoft.com/office/drawing/2014/main" id="{0ADE4AE2-1AA2-68E0-7734-0874923E0328}"/>
              </a:ext>
            </a:extLst>
          </p:cNvPr>
          <p:cNvSpPr/>
          <p:nvPr/>
        </p:nvSpPr>
        <p:spPr>
          <a:xfrm>
            <a:off x="274321" y="1649575"/>
            <a:ext cx="11534052" cy="5016399"/>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9" name="Straight Connector 8">
            <a:extLst>
              <a:ext uri="{FF2B5EF4-FFF2-40B4-BE49-F238E27FC236}">
                <a16:creationId xmlns:a16="http://schemas.microsoft.com/office/drawing/2014/main" id="{A90E7092-7968-F4C2-1830-668DFD94508E}"/>
              </a:ext>
            </a:extLst>
          </p:cNvPr>
          <p:cNvCxnSpPr>
            <a:cxnSpLocks/>
          </p:cNvCxnSpPr>
          <p:nvPr/>
        </p:nvCxnSpPr>
        <p:spPr>
          <a:xfrm>
            <a:off x="-28906" y="1430034"/>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5416D9A-A284-20C3-1C77-F913CB5FB2EB}"/>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5">
            <a:extLst>
              <a:ext uri="{FF2B5EF4-FFF2-40B4-BE49-F238E27FC236}">
                <a16:creationId xmlns:a16="http://schemas.microsoft.com/office/drawing/2014/main" id="{37638F4E-7378-C950-7508-387C85FFB9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4">
            <a:extLst>
              <a:ext uri="{FF2B5EF4-FFF2-40B4-BE49-F238E27FC236}">
                <a16:creationId xmlns:a16="http://schemas.microsoft.com/office/drawing/2014/main" id="{87215D28-AD09-5B6F-1EA9-CF4550977A9E}"/>
              </a:ext>
            </a:extLst>
          </p:cNvPr>
          <p:cNvSpPr txBox="1">
            <a:spLocks/>
          </p:cNvSpPr>
          <p:nvPr/>
        </p:nvSpPr>
        <p:spPr>
          <a:xfrm>
            <a:off x="664645" y="2069440"/>
            <a:ext cx="10515600" cy="435133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Rockwell" panose="02060603020205020403" pitchFamily="18" charset="0"/>
              <a:ea typeface="+mn-lt"/>
              <a:cs typeface="+mn-lt"/>
            </a:endParaRPr>
          </a:p>
        </p:txBody>
      </p:sp>
      <p:sp>
        <p:nvSpPr>
          <p:cNvPr id="19" name="Content Placeholder 4">
            <a:extLst>
              <a:ext uri="{FF2B5EF4-FFF2-40B4-BE49-F238E27FC236}">
                <a16:creationId xmlns:a16="http://schemas.microsoft.com/office/drawing/2014/main" id="{87BAE51E-5281-B42B-98C0-2E5B54A7602A}"/>
              </a:ext>
            </a:extLst>
          </p:cNvPr>
          <p:cNvSpPr txBox="1">
            <a:spLocks/>
          </p:cNvSpPr>
          <p:nvPr/>
        </p:nvSpPr>
        <p:spPr>
          <a:xfrm>
            <a:off x="6096000" y="1886912"/>
            <a:ext cx="51973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en-US"/>
          </a:p>
        </p:txBody>
      </p:sp>
      <p:sp>
        <p:nvSpPr>
          <p:cNvPr id="3" name="Title 3">
            <a:extLst>
              <a:ext uri="{FF2B5EF4-FFF2-40B4-BE49-F238E27FC236}">
                <a16:creationId xmlns:a16="http://schemas.microsoft.com/office/drawing/2014/main" id="{6556EE91-3E44-E729-04E0-3A5C4F740C5B}"/>
              </a:ext>
            </a:extLst>
          </p:cNvPr>
          <p:cNvSpPr txBox="1">
            <a:spLocks/>
          </p:cNvSpPr>
          <p:nvPr/>
        </p:nvSpPr>
        <p:spPr>
          <a:xfrm>
            <a:off x="361591" y="411833"/>
            <a:ext cx="11052642"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Know Your Student’s LGBTQ+ Rights</a:t>
            </a:r>
          </a:p>
        </p:txBody>
      </p:sp>
      <p:sp>
        <p:nvSpPr>
          <p:cNvPr id="4" name="Content Placeholder 4">
            <a:extLst>
              <a:ext uri="{FF2B5EF4-FFF2-40B4-BE49-F238E27FC236}">
                <a16:creationId xmlns:a16="http://schemas.microsoft.com/office/drawing/2014/main" id="{3935C921-47F1-9195-C2DA-05B40A738A82}"/>
              </a:ext>
            </a:extLst>
          </p:cNvPr>
          <p:cNvSpPr txBox="1">
            <a:spLocks/>
          </p:cNvSpPr>
          <p:nvPr/>
        </p:nvSpPr>
        <p:spPr>
          <a:xfrm>
            <a:off x="551523" y="1865534"/>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a:latin typeface="+mj-lt"/>
              </a:rPr>
              <a:t>Transgender students have the right to use the same restrooms </a:t>
            </a:r>
            <a:br>
              <a:rPr lang="en-US" sz="2600">
                <a:latin typeface="+mj-lt"/>
              </a:rPr>
            </a:br>
            <a:r>
              <a:rPr lang="en-US" sz="2600">
                <a:latin typeface="+mj-lt"/>
              </a:rPr>
              <a:t>and locker rooms as other students, consistent with students’ </a:t>
            </a:r>
            <a:br>
              <a:rPr lang="en-US" sz="2600">
                <a:latin typeface="+mj-lt"/>
              </a:rPr>
            </a:br>
            <a:r>
              <a:rPr lang="en-US" sz="2600">
                <a:latin typeface="+mj-lt"/>
              </a:rPr>
              <a:t>gender identity. (</a:t>
            </a:r>
            <a:r>
              <a:rPr lang="en-US" sz="2600" i="1">
                <a:latin typeface="+mj-lt"/>
              </a:rPr>
              <a:t>N.H. v. Anoka-Hennepin Sch. Dist. No. 11</a:t>
            </a:r>
            <a:r>
              <a:rPr lang="en-US" sz="2600">
                <a:latin typeface="+mj-lt"/>
              </a:rPr>
              <a:t>, 950 N.W.2d 553 (Minn. Ct. App. 2020); Minnesota Human Rights Act (MHRA); Minn. Const. Art. 1 </a:t>
            </a:r>
            <a:r>
              <a:rPr lang="en-US" sz="2600">
                <a:solidFill>
                  <a:srgbClr val="000000"/>
                </a:solidFill>
                <a:latin typeface="+mj-lt"/>
              </a:rPr>
              <a:t>§ 2.)</a:t>
            </a:r>
          </a:p>
          <a:p>
            <a:r>
              <a:rPr lang="en-US" sz="2600">
                <a:latin typeface="+mj-lt"/>
              </a:rPr>
              <a:t>Transgender students have the right to participate in school activities and on teams in a way that aligns with their gender identity. </a:t>
            </a:r>
            <a:br>
              <a:rPr lang="en-US" sz="2600">
                <a:latin typeface="+mj-lt"/>
              </a:rPr>
            </a:br>
            <a:r>
              <a:rPr lang="en-US" sz="2600">
                <a:latin typeface="+mj-lt"/>
              </a:rPr>
              <a:t>(Minn. Op. Atty. Gen. 1035 (Feb. 20, 2025); MHRA; Minn. Const. Art. 1</a:t>
            </a:r>
            <a:r>
              <a:rPr lang="en-US" sz="2600">
                <a:solidFill>
                  <a:srgbClr val="000000"/>
                </a:solidFill>
                <a:latin typeface="+mj-lt"/>
              </a:rPr>
              <a:t> § 2; Minnesota State High School League 300.03, 2024-2025 MSHSL Official Handbook.)</a:t>
            </a:r>
            <a:endParaRPr lang="en-US" sz="2600">
              <a:latin typeface="+mj-lt"/>
            </a:endParaRPr>
          </a:p>
          <a:p>
            <a:endParaRPr lang="en-US">
              <a:latin typeface="Rockwell" panose="02060603020205020403" pitchFamily="18" charset="0"/>
            </a:endParaRPr>
          </a:p>
        </p:txBody>
      </p:sp>
      <p:pic>
        <p:nvPicPr>
          <p:cNvPr id="2052" name="Picture 4" descr="74,000+ Pride Flag Stock Photos ...">
            <a:extLst>
              <a:ext uri="{FF2B5EF4-FFF2-40B4-BE49-F238E27FC236}">
                <a16:creationId xmlns:a16="http://schemas.microsoft.com/office/drawing/2014/main" id="{60E60934-46EB-BE89-5B41-8A44AB1D2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9755" y="1711745"/>
            <a:ext cx="1134975" cy="113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277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E8180-A4E5-2CC2-1C8C-D509837583FF}"/>
            </a:ext>
          </a:extLst>
        </p:cNvPr>
        <p:cNvGrpSpPr/>
        <p:nvPr/>
      </p:nvGrpSpPr>
      <p:grpSpPr>
        <a:xfrm>
          <a:off x="0" y="0"/>
          <a:ext cx="0" cy="0"/>
          <a:chOff x="0" y="0"/>
          <a:chExt cx="0" cy="0"/>
        </a:xfrm>
      </p:grpSpPr>
      <p:sp>
        <p:nvSpPr>
          <p:cNvPr id="7" name="Frame 6">
            <a:extLst>
              <a:ext uri="{FF2B5EF4-FFF2-40B4-BE49-F238E27FC236}">
                <a16:creationId xmlns:a16="http://schemas.microsoft.com/office/drawing/2014/main" id="{0ADE4AE2-1AA2-68E0-7734-0874923E0328}"/>
              </a:ext>
            </a:extLst>
          </p:cNvPr>
          <p:cNvSpPr/>
          <p:nvPr/>
        </p:nvSpPr>
        <p:spPr>
          <a:xfrm>
            <a:off x="283465" y="1410092"/>
            <a:ext cx="11524908" cy="5265019"/>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9" name="Straight Connector 8">
            <a:extLst>
              <a:ext uri="{FF2B5EF4-FFF2-40B4-BE49-F238E27FC236}">
                <a16:creationId xmlns:a16="http://schemas.microsoft.com/office/drawing/2014/main" id="{A90E7092-7968-F4C2-1830-668DFD94508E}"/>
              </a:ext>
            </a:extLst>
          </p:cNvPr>
          <p:cNvCxnSpPr>
            <a:cxnSpLocks/>
          </p:cNvCxnSpPr>
          <p:nvPr/>
        </p:nvCxnSpPr>
        <p:spPr>
          <a:xfrm>
            <a:off x="-28906" y="1197805"/>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5416D9A-A284-20C3-1C77-F913CB5FB2EB}"/>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5">
            <a:extLst>
              <a:ext uri="{FF2B5EF4-FFF2-40B4-BE49-F238E27FC236}">
                <a16:creationId xmlns:a16="http://schemas.microsoft.com/office/drawing/2014/main" id="{37638F4E-7378-C950-7508-387C85FFB9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4">
            <a:extLst>
              <a:ext uri="{FF2B5EF4-FFF2-40B4-BE49-F238E27FC236}">
                <a16:creationId xmlns:a16="http://schemas.microsoft.com/office/drawing/2014/main" id="{87215D28-AD09-5B6F-1EA9-CF4550977A9E}"/>
              </a:ext>
            </a:extLst>
          </p:cNvPr>
          <p:cNvSpPr txBox="1">
            <a:spLocks/>
          </p:cNvSpPr>
          <p:nvPr/>
        </p:nvSpPr>
        <p:spPr>
          <a:xfrm>
            <a:off x="664645" y="2069440"/>
            <a:ext cx="10515600" cy="435133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Rockwell" panose="02060603020205020403" pitchFamily="18" charset="0"/>
              <a:ea typeface="+mn-lt"/>
              <a:cs typeface="+mn-lt"/>
            </a:endParaRPr>
          </a:p>
        </p:txBody>
      </p:sp>
      <p:sp>
        <p:nvSpPr>
          <p:cNvPr id="19" name="Content Placeholder 4">
            <a:extLst>
              <a:ext uri="{FF2B5EF4-FFF2-40B4-BE49-F238E27FC236}">
                <a16:creationId xmlns:a16="http://schemas.microsoft.com/office/drawing/2014/main" id="{87BAE51E-5281-B42B-98C0-2E5B54A7602A}"/>
              </a:ext>
            </a:extLst>
          </p:cNvPr>
          <p:cNvSpPr txBox="1">
            <a:spLocks/>
          </p:cNvSpPr>
          <p:nvPr/>
        </p:nvSpPr>
        <p:spPr>
          <a:xfrm>
            <a:off x="6096000" y="1886912"/>
            <a:ext cx="51973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en-US"/>
          </a:p>
        </p:txBody>
      </p:sp>
      <p:sp>
        <p:nvSpPr>
          <p:cNvPr id="4" name="Content Placeholder 4">
            <a:extLst>
              <a:ext uri="{FF2B5EF4-FFF2-40B4-BE49-F238E27FC236}">
                <a16:creationId xmlns:a16="http://schemas.microsoft.com/office/drawing/2014/main" id="{3935C921-47F1-9195-C2DA-05B40A738A82}"/>
              </a:ext>
            </a:extLst>
          </p:cNvPr>
          <p:cNvSpPr txBox="1">
            <a:spLocks/>
          </p:cNvSpPr>
          <p:nvPr/>
        </p:nvSpPr>
        <p:spPr>
          <a:xfrm>
            <a:off x="542895" y="192559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Rockwell" panose="02060603020205020403" pitchFamily="18" charset="0"/>
            </a:endParaRPr>
          </a:p>
        </p:txBody>
      </p:sp>
      <p:sp>
        <p:nvSpPr>
          <p:cNvPr id="5" name="Content Placeholder 4">
            <a:extLst>
              <a:ext uri="{FF2B5EF4-FFF2-40B4-BE49-F238E27FC236}">
                <a16:creationId xmlns:a16="http://schemas.microsoft.com/office/drawing/2014/main" id="{68A83A93-8699-BE15-7EFE-49FFE2F46F8C}"/>
              </a:ext>
            </a:extLst>
          </p:cNvPr>
          <p:cNvSpPr txBox="1">
            <a:spLocks/>
          </p:cNvSpPr>
          <p:nvPr/>
        </p:nvSpPr>
        <p:spPr>
          <a:xfrm>
            <a:off x="511362" y="1622379"/>
            <a:ext cx="11137743" cy="47537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mj-lt"/>
              </a:rPr>
              <a:t>Students have the right to ask that a school keep their sexual orientation and gender identity private. Family Educational Rights and Privacy Act (FERPA); Minnesota Government Data Practices Act (MGDPA).</a:t>
            </a:r>
          </a:p>
          <a:p>
            <a:r>
              <a:rPr lang="en-US" sz="2400">
                <a:latin typeface="+mj-lt"/>
              </a:rPr>
              <a:t>Casual use of a student’s incorrect pronoun or incorrect name, revealing the student’s transgender status, may violate FERPA and MGDPA. </a:t>
            </a:r>
          </a:p>
          <a:p>
            <a:r>
              <a:rPr lang="en-US" sz="2400">
                <a:latin typeface="+mj-lt"/>
              </a:rPr>
              <a:t>Disclosure of private information regarding a student’s transgender status could amount to harassment and discrimination under the Minnesota Human Rights Act and Minn. Const. Art. 1 </a:t>
            </a:r>
            <a:r>
              <a:rPr lang="en-US" sz="2400">
                <a:solidFill>
                  <a:srgbClr val="000000"/>
                </a:solidFill>
                <a:latin typeface="+mj-lt"/>
              </a:rPr>
              <a:t>§ 2</a:t>
            </a:r>
            <a:r>
              <a:rPr lang="en-US" sz="2400">
                <a:latin typeface="+mj-lt"/>
              </a:rPr>
              <a:t>. </a:t>
            </a:r>
          </a:p>
          <a:p>
            <a:r>
              <a:rPr lang="en-US" sz="2400">
                <a:latin typeface="+mj-lt"/>
              </a:rPr>
              <a:t>Students have the right to know of all individuals, agencies, and organizations that have requested the student's personal information from the student’s school. (FERPA requires schools and school districts to maintain this information within a student’s record.)</a:t>
            </a:r>
          </a:p>
          <a:p>
            <a:pPr marL="0" indent="0">
              <a:buNone/>
            </a:pPr>
            <a:endParaRPr lang="en-US" sz="2000">
              <a:latin typeface="Rockwell" panose="02060603020205020403" pitchFamily="18" charset="0"/>
            </a:endParaRPr>
          </a:p>
          <a:p>
            <a:endParaRPr lang="en-US" sz="2000">
              <a:latin typeface="Rockwell" panose="02060603020205020403" pitchFamily="18" charset="0"/>
            </a:endParaRPr>
          </a:p>
          <a:p>
            <a:endParaRPr lang="en-US" sz="2000">
              <a:latin typeface="Rockwell" panose="02060603020205020403" pitchFamily="18" charset="0"/>
            </a:endParaRPr>
          </a:p>
        </p:txBody>
      </p:sp>
      <p:sp>
        <p:nvSpPr>
          <p:cNvPr id="6" name="Title 3">
            <a:extLst>
              <a:ext uri="{FF2B5EF4-FFF2-40B4-BE49-F238E27FC236}">
                <a16:creationId xmlns:a16="http://schemas.microsoft.com/office/drawing/2014/main" id="{05E5C45E-F5AD-797B-3993-603DA9289A66}"/>
              </a:ext>
            </a:extLst>
          </p:cNvPr>
          <p:cNvSpPr txBox="1">
            <a:spLocks/>
          </p:cNvSpPr>
          <p:nvPr/>
        </p:nvSpPr>
        <p:spPr>
          <a:xfrm>
            <a:off x="361591" y="84529"/>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Schools Are Authorized and Obligated to Protect LGBTQ+ Students’ Privacy.</a:t>
            </a:r>
          </a:p>
        </p:txBody>
      </p:sp>
    </p:spTree>
    <p:extLst>
      <p:ext uri="{BB962C8B-B14F-4D97-AF65-F5344CB8AC3E}">
        <p14:creationId xmlns:p14="http://schemas.microsoft.com/office/powerpoint/2010/main" val="2371574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93B82-16E5-AEEC-EF10-C4C003808655}"/>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89C0CA7D-2842-E017-B76B-54C4CAA18B9F}"/>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52A681E1-98C7-800A-8576-2EF0A932BA35}"/>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C31A53C-FE72-0B89-6A5D-338E61B02849}"/>
              </a:ext>
            </a:extLst>
          </p:cNvPr>
          <p:cNvSpPr txBox="1"/>
          <p:nvPr/>
        </p:nvSpPr>
        <p:spPr>
          <a:xfrm>
            <a:off x="383627" y="260114"/>
            <a:ext cx="11443139" cy="646331"/>
          </a:xfrm>
          <a:prstGeom prst="rect">
            <a:avLst/>
          </a:prstGeom>
          <a:noFill/>
        </p:spPr>
        <p:txBody>
          <a:bodyPr wrap="square" rtlCol="0" anchor="t">
            <a:spAutoFit/>
          </a:bodyPr>
          <a:lstStyle/>
          <a:p>
            <a:r>
              <a:rPr lang="en-US" sz="3600">
                <a:solidFill>
                  <a:srgbClr val="130F54"/>
                </a:solidFill>
              </a:rPr>
              <a:t>Know Your BIPOC Students’ Rights</a:t>
            </a:r>
          </a:p>
        </p:txBody>
      </p:sp>
      <p:sp>
        <p:nvSpPr>
          <p:cNvPr id="16" name="Rectangle 15">
            <a:extLst>
              <a:ext uri="{FF2B5EF4-FFF2-40B4-BE49-F238E27FC236}">
                <a16:creationId xmlns:a16="http://schemas.microsoft.com/office/drawing/2014/main" id="{9922DC5F-576D-E520-2533-6FB5EF68DF99}"/>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D65C2B07-89C3-60DD-39A6-61222C86EE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9143B3D-752C-C280-83BA-1D76C7E32056}"/>
              </a:ext>
            </a:extLst>
          </p:cNvPr>
          <p:cNvSpPr txBox="1"/>
          <p:nvPr/>
        </p:nvSpPr>
        <p:spPr>
          <a:xfrm>
            <a:off x="625392" y="1132832"/>
            <a:ext cx="11151448" cy="4847481"/>
          </a:xfrm>
          <a:prstGeom prst="rect">
            <a:avLst/>
          </a:prstGeom>
          <a:noFill/>
        </p:spPr>
        <p:txBody>
          <a:bodyPr wrap="square" lIns="91440" tIns="45720" rIns="91440" bIns="45720" rtlCol="0" anchor="t">
            <a:spAutoFit/>
          </a:bodyPr>
          <a:lstStyle/>
          <a:p>
            <a:endParaRPr lang="en-US"/>
          </a:p>
          <a:p>
            <a:r>
              <a:rPr lang="en-US" sz="2800"/>
              <a:t>BIPOC students have the right to an equal education, free from discrimination and censorship.</a:t>
            </a:r>
          </a:p>
          <a:p>
            <a:endParaRPr lang="en-US"/>
          </a:p>
          <a:p>
            <a:r>
              <a:rPr lang="en-US" sz="2400"/>
              <a:t>Schools </a:t>
            </a:r>
            <a:r>
              <a:rPr lang="en-US" sz="2400" b="1" u="sng"/>
              <a:t>must</a:t>
            </a:r>
            <a:r>
              <a:rPr lang="en-US" sz="2400"/>
              <a:t>:</a:t>
            </a:r>
          </a:p>
          <a:p>
            <a:endParaRPr lang="en-US" sz="1100"/>
          </a:p>
          <a:p>
            <a:pPr marL="457200" lvl="1" indent="-457200">
              <a:buFont typeface="Arial" panose="020B0604020202020204" pitchFamily="34" charset="0"/>
              <a:buChar char="•"/>
            </a:pPr>
            <a:r>
              <a:rPr lang="en-US" sz="2400" b="1"/>
              <a:t>Eliminate racially biased disciplinary policies and practices.</a:t>
            </a:r>
          </a:p>
          <a:p>
            <a:pPr marL="457200" lvl="1" indent="-457200">
              <a:buFont typeface="Arial" panose="020B0604020202020204" pitchFamily="34" charset="0"/>
              <a:buChar char="•"/>
            </a:pPr>
            <a:endParaRPr lang="en-US" sz="1100"/>
          </a:p>
          <a:p>
            <a:pPr marL="457200" lvl="1" indent="-457200">
              <a:buFont typeface="Arial" panose="020B0604020202020204" pitchFamily="34" charset="0"/>
              <a:buChar char="•"/>
            </a:pPr>
            <a:r>
              <a:rPr lang="en-US" sz="2400" b="1"/>
              <a:t>Adopt an inclusive curriculum that acknowledges their experiences.</a:t>
            </a:r>
          </a:p>
          <a:p>
            <a:pPr marL="457200" lvl="1" indent="-457200">
              <a:buFont typeface="Arial" panose="020B0604020202020204" pitchFamily="34" charset="0"/>
              <a:buChar char="•"/>
            </a:pPr>
            <a:endParaRPr lang="en-US" sz="1100"/>
          </a:p>
          <a:p>
            <a:pPr marL="457200" lvl="1" indent="-457200">
              <a:buFont typeface="Arial" panose="020B0604020202020204" pitchFamily="34" charset="0"/>
              <a:buChar char="•"/>
            </a:pPr>
            <a:r>
              <a:rPr lang="en-US" sz="2400" b="1"/>
              <a:t>Address and remedy hostile school environments. </a:t>
            </a:r>
            <a:r>
              <a:rPr lang="en-US" sz="2400"/>
              <a:t>(Note: schools can regulate student speech that creates a hostile school environment for students based on their protected class status such as their race, religion, gender, gender identity, sexual orientation or immigrant status)</a:t>
            </a:r>
          </a:p>
          <a:p>
            <a:pPr marL="342900" indent="-342900">
              <a:buFont typeface="Wingdings" panose="05000000000000000000" pitchFamily="2" charset="2"/>
              <a:buChar char="v"/>
            </a:pPr>
            <a:endParaRPr lang="en-US" sz="1600"/>
          </a:p>
        </p:txBody>
      </p:sp>
    </p:spTree>
    <p:extLst>
      <p:ext uri="{BB962C8B-B14F-4D97-AF65-F5344CB8AC3E}">
        <p14:creationId xmlns:p14="http://schemas.microsoft.com/office/powerpoint/2010/main" val="1456350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47407AB4-2E0C-FC44-BCA5-034B80B7973F}"/>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70B15C1A-42D0-1F46-B027-B13322697F5C}"/>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7466DF-8990-3743-A43E-62FD944E88F8}"/>
              </a:ext>
            </a:extLst>
          </p:cNvPr>
          <p:cNvSpPr txBox="1"/>
          <p:nvPr/>
        </p:nvSpPr>
        <p:spPr>
          <a:xfrm>
            <a:off x="383627" y="260114"/>
            <a:ext cx="11443139" cy="646331"/>
          </a:xfrm>
          <a:prstGeom prst="rect">
            <a:avLst/>
          </a:prstGeom>
          <a:noFill/>
        </p:spPr>
        <p:txBody>
          <a:bodyPr wrap="square" rtlCol="0" anchor="t">
            <a:spAutoFit/>
          </a:bodyPr>
          <a:lstStyle/>
          <a:p>
            <a:r>
              <a:rPr lang="en-US" sz="3600">
                <a:solidFill>
                  <a:srgbClr val="130F54"/>
                </a:solidFill>
              </a:rPr>
              <a:t>Know Your Immigrant Students’ Rights</a:t>
            </a:r>
          </a:p>
        </p:txBody>
      </p:sp>
      <p:sp>
        <p:nvSpPr>
          <p:cNvPr id="16" name="Rectangle 15">
            <a:extLst>
              <a:ext uri="{FF2B5EF4-FFF2-40B4-BE49-F238E27FC236}">
                <a16:creationId xmlns:a16="http://schemas.microsoft.com/office/drawing/2014/main" id="{63AF7CB4-AC30-3746-9EFE-E182A816ADDC}"/>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58FA5DC-7C2B-2649-A711-04588CFC0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C986AED-52DD-A4C2-9E12-D001A32F7635}"/>
              </a:ext>
            </a:extLst>
          </p:cNvPr>
          <p:cNvSpPr txBox="1"/>
          <p:nvPr/>
        </p:nvSpPr>
        <p:spPr>
          <a:xfrm>
            <a:off x="475593" y="1427121"/>
            <a:ext cx="11240813" cy="2800767"/>
          </a:xfrm>
          <a:prstGeom prst="rect">
            <a:avLst/>
          </a:prstGeom>
          <a:noFill/>
        </p:spPr>
        <p:txBody>
          <a:bodyPr wrap="square" rtlCol="0">
            <a:spAutoFit/>
          </a:bodyPr>
          <a:lstStyle/>
          <a:p>
            <a:r>
              <a:rPr lang="en-US" sz="2800"/>
              <a:t>Immigrant Students have the right to an equal education, free from discrimination and censorship.</a:t>
            </a:r>
          </a:p>
          <a:p>
            <a:endParaRPr lang="en-US" sz="2400"/>
          </a:p>
          <a:p>
            <a:endParaRPr lang="en-US" sz="2400"/>
          </a:p>
          <a:p>
            <a:endParaRPr lang="en-US" sz="2400"/>
          </a:p>
          <a:p>
            <a:r>
              <a:rPr lang="en-US" sz="2400"/>
              <a:t>Plyler v. Doe,</a:t>
            </a:r>
          </a:p>
          <a:p>
            <a:r>
              <a:rPr lang="en-US" sz="2400"/>
              <a:t>U.S. Supreme Court (1982)</a:t>
            </a:r>
          </a:p>
        </p:txBody>
      </p:sp>
      <p:pic>
        <p:nvPicPr>
          <p:cNvPr id="4098" name="Picture 2" descr="Plyler v. Doe - MALDEF">
            <a:extLst>
              <a:ext uri="{FF2B5EF4-FFF2-40B4-BE49-F238E27FC236}">
                <a16:creationId xmlns:a16="http://schemas.microsoft.com/office/drawing/2014/main" id="{0443F965-8AFA-EA57-7B71-4B16AD9CA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889" y="2581384"/>
            <a:ext cx="4969868" cy="2677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959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47407AB4-2E0C-FC44-BCA5-034B80B7973F}"/>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70B15C1A-42D0-1F46-B027-B13322697F5C}"/>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7466DF-8990-3743-A43E-62FD944E88F8}"/>
              </a:ext>
            </a:extLst>
          </p:cNvPr>
          <p:cNvSpPr txBox="1"/>
          <p:nvPr/>
        </p:nvSpPr>
        <p:spPr>
          <a:xfrm>
            <a:off x="383627" y="260114"/>
            <a:ext cx="11443139" cy="646331"/>
          </a:xfrm>
          <a:prstGeom prst="rect">
            <a:avLst/>
          </a:prstGeom>
          <a:noFill/>
        </p:spPr>
        <p:txBody>
          <a:bodyPr wrap="square" rtlCol="0" anchor="t">
            <a:spAutoFit/>
          </a:bodyPr>
          <a:lstStyle/>
          <a:p>
            <a:r>
              <a:rPr lang="en-US" sz="3600">
                <a:solidFill>
                  <a:srgbClr val="130F54"/>
                </a:solidFill>
              </a:rPr>
              <a:t>Know Your Student’s Rights</a:t>
            </a:r>
          </a:p>
        </p:txBody>
      </p:sp>
      <p:sp>
        <p:nvSpPr>
          <p:cNvPr id="16" name="Rectangle 15">
            <a:extLst>
              <a:ext uri="{FF2B5EF4-FFF2-40B4-BE49-F238E27FC236}">
                <a16:creationId xmlns:a16="http://schemas.microsoft.com/office/drawing/2014/main" id="{63AF7CB4-AC30-3746-9EFE-E182A816ADDC}"/>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58FA5DC-7C2B-2649-A711-04588CFC0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C986AED-52DD-A4C2-9E12-D001A32F7635}"/>
              </a:ext>
            </a:extLst>
          </p:cNvPr>
          <p:cNvSpPr txBox="1"/>
          <p:nvPr/>
        </p:nvSpPr>
        <p:spPr>
          <a:xfrm>
            <a:off x="665934" y="1505929"/>
            <a:ext cx="10737567" cy="3108543"/>
          </a:xfrm>
          <a:prstGeom prst="rect">
            <a:avLst/>
          </a:prstGeom>
          <a:noFill/>
        </p:spPr>
        <p:txBody>
          <a:bodyPr wrap="square" lIns="91440" tIns="45720" rIns="91440" bIns="45720" rtlCol="0" anchor="t">
            <a:spAutoFit/>
          </a:bodyPr>
          <a:lstStyle/>
          <a:p>
            <a:pPr algn="ctr"/>
            <a:endParaRPr lang="en-US" sz="2800" b="1"/>
          </a:p>
          <a:p>
            <a:pPr algn="ctr"/>
            <a:endParaRPr lang="en-US" sz="2800"/>
          </a:p>
          <a:p>
            <a:pPr algn="ctr"/>
            <a:r>
              <a:rPr lang="en-US" sz="2800" b="1"/>
              <a:t>Panelists: </a:t>
            </a:r>
          </a:p>
          <a:p>
            <a:pPr algn="ctr"/>
            <a:r>
              <a:rPr lang="en-US" sz="2800"/>
              <a:t>Nikki Kruse-Dye </a:t>
            </a:r>
          </a:p>
          <a:p>
            <a:pPr algn="ctr"/>
            <a:r>
              <a:rPr lang="en-US" sz="2800"/>
              <a:t>Teresa Nelson | tnelson@aclu-mn.org</a:t>
            </a:r>
          </a:p>
          <a:p>
            <a:pPr algn="ctr"/>
            <a:r>
              <a:rPr lang="en-US" sz="2800"/>
              <a:t>Catherine Ahlin-Halverson | cahlin@aclu-mn.org</a:t>
            </a:r>
          </a:p>
          <a:p>
            <a:pPr algn="ctr"/>
            <a:r>
              <a:rPr lang="en-US" sz="2800"/>
              <a:t>Julio Zelaya | jzelaya@aclu-mn.org</a:t>
            </a:r>
          </a:p>
        </p:txBody>
      </p:sp>
    </p:spTree>
    <p:extLst>
      <p:ext uri="{BB962C8B-B14F-4D97-AF65-F5344CB8AC3E}">
        <p14:creationId xmlns:p14="http://schemas.microsoft.com/office/powerpoint/2010/main" val="3950904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47407AB4-2E0C-FC44-BCA5-034B80B7973F}"/>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70B15C1A-42D0-1F46-B027-B13322697F5C}"/>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7466DF-8990-3743-A43E-62FD944E88F8}"/>
              </a:ext>
            </a:extLst>
          </p:cNvPr>
          <p:cNvSpPr txBox="1"/>
          <p:nvPr/>
        </p:nvSpPr>
        <p:spPr>
          <a:xfrm>
            <a:off x="383594" y="268137"/>
            <a:ext cx="11443139" cy="646331"/>
          </a:xfrm>
          <a:prstGeom prst="rect">
            <a:avLst/>
          </a:prstGeom>
          <a:noFill/>
        </p:spPr>
        <p:txBody>
          <a:bodyPr wrap="square" rtlCol="0" anchor="t">
            <a:spAutoFit/>
          </a:bodyPr>
          <a:lstStyle/>
          <a:p>
            <a:r>
              <a:rPr lang="en-US" sz="3600">
                <a:solidFill>
                  <a:srgbClr val="130F54"/>
                </a:solidFill>
              </a:rPr>
              <a:t>Know Your Students’ Rights</a:t>
            </a:r>
          </a:p>
        </p:txBody>
      </p:sp>
      <p:sp>
        <p:nvSpPr>
          <p:cNvPr id="16" name="Rectangle 15">
            <a:extLst>
              <a:ext uri="{FF2B5EF4-FFF2-40B4-BE49-F238E27FC236}">
                <a16:creationId xmlns:a16="http://schemas.microsoft.com/office/drawing/2014/main" id="{63AF7CB4-AC30-3746-9EFE-E182A816ADDC}"/>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58FA5DC-7C2B-2649-A711-04588CFC0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4796" y="1550580"/>
            <a:ext cx="10600986" cy="4346703"/>
          </a:xfrm>
          <a:prstGeom prst="rect">
            <a:avLst/>
          </a:prstGeom>
          <a:noFill/>
        </p:spPr>
        <p:txBody>
          <a:bodyPr wrap="square" lIns="91440" tIns="45720" rIns="91440" bIns="45720" rtlCol="0" anchor="t">
            <a:spAutoFit/>
          </a:bodyPr>
          <a:lstStyle/>
          <a:p>
            <a:pPr>
              <a:lnSpc>
                <a:spcPct val="107000"/>
              </a:lnSpc>
              <a:spcAft>
                <a:spcPts val="800"/>
              </a:spcAft>
            </a:pPr>
            <a:r>
              <a:rPr lang="en-US" b="1" kern="100">
                <a:effectLst/>
                <a:latin typeface="Rockwell"/>
                <a:ea typeface="Calibri"/>
                <a:cs typeface="Times New Roman"/>
              </a:rPr>
              <a:t>1.) Do </a:t>
            </a:r>
            <a:r>
              <a:rPr lang="en-US" b="1" kern="100">
                <a:latin typeface="Rockwell"/>
                <a:ea typeface="Calibri"/>
                <a:cs typeface="Times New Roman"/>
              </a:rPr>
              <a:t>the protections</a:t>
            </a:r>
            <a:r>
              <a:rPr lang="en-US" b="1" kern="100">
                <a:effectLst/>
                <a:latin typeface="Rockwell"/>
                <a:ea typeface="Calibri"/>
                <a:cs typeface="Times New Roman"/>
              </a:rPr>
              <a:t> of free speech and laws against bullying and harassment in Minnesota public schools also apply to students who don’t have immigration status?  </a:t>
            </a:r>
          </a:p>
          <a:p>
            <a:pPr>
              <a:lnSpc>
                <a:spcPct val="107000"/>
              </a:lnSpc>
              <a:spcAft>
                <a:spcPts val="800"/>
              </a:spcAft>
            </a:pPr>
            <a:r>
              <a:rPr lang="en-US" kern="100">
                <a:effectLst/>
                <a:latin typeface="Rockwell"/>
                <a:ea typeface="Calibri"/>
                <a:cs typeface="Times New Roman"/>
              </a:rPr>
              <a:t>YES.</a:t>
            </a:r>
          </a:p>
          <a:p>
            <a:pPr marL="0" marR="0">
              <a:lnSpc>
                <a:spcPct val="107000"/>
              </a:lnSpc>
              <a:spcBef>
                <a:spcPts val="0"/>
              </a:spcBef>
              <a:spcAft>
                <a:spcPts val="800"/>
              </a:spcAft>
            </a:pPr>
            <a:endParaRPr lang="en-US" kern="100">
              <a:effectLst/>
              <a:latin typeface="Rockwell"/>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b="1" kern="100">
                <a:solidFill>
                  <a:srgbClr val="333333"/>
                </a:solidFill>
                <a:latin typeface="Rockwell"/>
                <a:ea typeface="Calibri"/>
                <a:cs typeface="Calibri"/>
              </a:rPr>
              <a:t>2.) If </a:t>
            </a:r>
            <a:r>
              <a:rPr lang="en-US" b="1" kern="100">
                <a:solidFill>
                  <a:srgbClr val="333333"/>
                </a:solidFill>
                <a:effectLst/>
                <a:latin typeface="Rockwell"/>
                <a:ea typeface="Calibri"/>
                <a:cs typeface="Calibri"/>
              </a:rPr>
              <a:t>a child or their family is in the United States without immigration status, do they have the right to go to a public school in Minnesota in the first place?  </a:t>
            </a:r>
            <a:endParaRPr lang="en-US" b="1" kern="100">
              <a:effectLst/>
              <a:latin typeface="Rockwell"/>
              <a:ea typeface="Calibri"/>
              <a:cs typeface="Calibri"/>
            </a:endParaRPr>
          </a:p>
          <a:p>
            <a:pPr marL="0" marR="0">
              <a:lnSpc>
                <a:spcPct val="107000"/>
              </a:lnSpc>
              <a:spcBef>
                <a:spcPts val="0"/>
              </a:spcBef>
              <a:spcAft>
                <a:spcPts val="800"/>
              </a:spcAft>
            </a:pPr>
            <a:r>
              <a:rPr lang="en-US" kern="100">
                <a:solidFill>
                  <a:srgbClr val="333333"/>
                </a:solidFill>
                <a:effectLst/>
                <a:latin typeface="Rockwell"/>
                <a:ea typeface="Calibri"/>
                <a:cs typeface="Calibri"/>
              </a:rPr>
              <a:t>YES.</a:t>
            </a:r>
          </a:p>
          <a:p>
            <a:pPr marL="0" marR="0">
              <a:lnSpc>
                <a:spcPct val="107000"/>
              </a:lnSpc>
              <a:spcBef>
                <a:spcPts val="0"/>
              </a:spcBef>
              <a:spcAft>
                <a:spcPts val="800"/>
              </a:spcAft>
            </a:pPr>
            <a:endParaRPr lang="en-US" kern="100">
              <a:solidFill>
                <a:srgbClr val="333333"/>
              </a:solidFill>
              <a:effectLst/>
              <a:latin typeface="Rockwell"/>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b="1" kern="100">
                <a:solidFill>
                  <a:srgbClr val="333333"/>
                </a:solidFill>
                <a:latin typeface="Rockwell"/>
                <a:ea typeface="Calibri"/>
                <a:cs typeface="Calibri"/>
              </a:rPr>
              <a:t>3.) </a:t>
            </a:r>
            <a:r>
              <a:rPr lang="en-US" b="1" kern="100">
                <a:solidFill>
                  <a:srgbClr val="333333"/>
                </a:solidFill>
                <a:effectLst/>
                <a:latin typeface="Rockwell"/>
                <a:ea typeface="Calibri"/>
                <a:cs typeface="Calibri"/>
              </a:rPr>
              <a:t>But don’t Minnesota public schools ask the parents of enrolling students to provide the student’s birth certificate or social security card? </a:t>
            </a:r>
            <a:r>
              <a:rPr lang="en-US" kern="100">
                <a:solidFill>
                  <a:srgbClr val="333333"/>
                </a:solidFill>
                <a:effectLst/>
                <a:latin typeface="Rockwell"/>
                <a:ea typeface="Calibri"/>
                <a:cs typeface="Calibri"/>
              </a:rPr>
              <a:t>  </a:t>
            </a:r>
            <a:endParaRPr lang="en-US" kern="100">
              <a:effectLst/>
              <a:latin typeface="Rockwell"/>
              <a:ea typeface="Calibri"/>
              <a:cs typeface="Calibri"/>
            </a:endParaRPr>
          </a:p>
          <a:p>
            <a:pPr marL="0" marR="0">
              <a:lnSpc>
                <a:spcPct val="107000"/>
              </a:lnSpc>
              <a:spcBef>
                <a:spcPts val="0"/>
              </a:spcBef>
              <a:spcAft>
                <a:spcPts val="800"/>
              </a:spcAft>
            </a:pPr>
            <a:r>
              <a:rPr lang="en-US" kern="100">
                <a:solidFill>
                  <a:srgbClr val="333333"/>
                </a:solidFill>
                <a:effectLst/>
                <a:latin typeface="Rockwell"/>
                <a:ea typeface="Calibri"/>
                <a:cs typeface="Calibri"/>
              </a:rPr>
              <a:t>YES, sometimes, but only for other purposes, and never to check the immigration status of an enrolling child or that child’s family members. </a:t>
            </a:r>
          </a:p>
        </p:txBody>
      </p:sp>
    </p:spTree>
    <p:extLst>
      <p:ext uri="{BB962C8B-B14F-4D97-AF65-F5344CB8AC3E}">
        <p14:creationId xmlns:p14="http://schemas.microsoft.com/office/powerpoint/2010/main" val="22584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47407AB4-2E0C-FC44-BCA5-034B80B7973F}"/>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70B15C1A-42D0-1F46-B027-B13322697F5C}"/>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7466DF-8990-3743-A43E-62FD944E88F8}"/>
              </a:ext>
            </a:extLst>
          </p:cNvPr>
          <p:cNvSpPr txBox="1"/>
          <p:nvPr/>
        </p:nvSpPr>
        <p:spPr>
          <a:xfrm>
            <a:off x="383594" y="268137"/>
            <a:ext cx="11443139" cy="646331"/>
          </a:xfrm>
          <a:prstGeom prst="rect">
            <a:avLst/>
          </a:prstGeom>
          <a:noFill/>
        </p:spPr>
        <p:txBody>
          <a:bodyPr wrap="square" rtlCol="0" anchor="t">
            <a:spAutoFit/>
          </a:bodyPr>
          <a:lstStyle/>
          <a:p>
            <a:r>
              <a:rPr lang="en-US" sz="3600">
                <a:solidFill>
                  <a:srgbClr val="130F54"/>
                </a:solidFill>
              </a:rPr>
              <a:t>Know Your Students’ Rights</a:t>
            </a:r>
          </a:p>
        </p:txBody>
      </p:sp>
      <p:sp>
        <p:nvSpPr>
          <p:cNvPr id="16" name="Rectangle 15">
            <a:extLst>
              <a:ext uri="{FF2B5EF4-FFF2-40B4-BE49-F238E27FC236}">
                <a16:creationId xmlns:a16="http://schemas.microsoft.com/office/drawing/2014/main" id="{63AF7CB4-AC30-3746-9EFE-E182A816ADDC}"/>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58FA5DC-7C2B-2649-A711-04588CFC0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90204" y="1494626"/>
            <a:ext cx="5744095" cy="4093428"/>
          </a:xfrm>
          <a:prstGeom prst="rect">
            <a:avLst/>
          </a:prstGeom>
          <a:noFill/>
        </p:spPr>
        <p:txBody>
          <a:bodyPr wrap="square" rtlCol="0">
            <a:spAutoFit/>
          </a:bodyPr>
          <a:lstStyle/>
          <a:p>
            <a:pPr marL="342900" indent="-342900" algn="l">
              <a:buFont typeface="Wingdings" panose="05000000000000000000" pitchFamily="2" charset="2"/>
              <a:buChar char="v"/>
            </a:pPr>
            <a:r>
              <a:rPr lang="en-US" sz="2000" b="0" i="0">
                <a:effectLst/>
              </a:rPr>
              <a:t>Schools cannot discriminate against students on the basis of race, color, or national origin.</a:t>
            </a:r>
          </a:p>
          <a:p>
            <a:pPr marL="342900" indent="-342900" algn="l">
              <a:buFont typeface="Wingdings" panose="05000000000000000000" pitchFamily="2" charset="2"/>
              <a:buChar char="v"/>
            </a:pPr>
            <a:endParaRPr lang="en-US" sz="2000" b="0" i="0">
              <a:effectLst/>
            </a:endParaRPr>
          </a:p>
          <a:p>
            <a:pPr marL="342900" indent="-342900" algn="l">
              <a:buFont typeface="Wingdings" panose="05000000000000000000" pitchFamily="2" charset="2"/>
              <a:buChar char="v"/>
            </a:pPr>
            <a:r>
              <a:rPr lang="en-US" sz="2000" b="0" i="0">
                <a:effectLst/>
              </a:rPr>
              <a:t>Undocumented children cannot be denied their right to a free public education, and schools should not require families to prove their immigration status in order to enroll their children in school.</a:t>
            </a:r>
          </a:p>
          <a:p>
            <a:pPr marL="342900" indent="-342900" algn="l">
              <a:buFont typeface="Wingdings" panose="05000000000000000000" pitchFamily="2" charset="2"/>
              <a:buChar char="v"/>
            </a:pPr>
            <a:endParaRPr lang="en-US" sz="2000" b="0" i="0">
              <a:effectLst/>
            </a:endParaRPr>
          </a:p>
          <a:p>
            <a:pPr marL="342900" indent="-342900" algn="l">
              <a:buFont typeface="Wingdings" panose="05000000000000000000" pitchFamily="2" charset="2"/>
              <a:buChar char="v"/>
            </a:pPr>
            <a:r>
              <a:rPr lang="en-US" sz="2000" b="0" i="0">
                <a:effectLst/>
              </a:rPr>
              <a:t>Students with limited English proficiency cannot be turned away by public schools, which must provide them with language instruction.</a:t>
            </a:r>
          </a:p>
        </p:txBody>
      </p:sp>
      <p:pic>
        <p:nvPicPr>
          <p:cNvPr id="4098" name="Picture 2" descr="Tell Biden: Seeking Asylum is a legal right.">
            <a:extLst>
              <a:ext uri="{FF2B5EF4-FFF2-40B4-BE49-F238E27FC236}">
                <a16:creationId xmlns:a16="http://schemas.microsoft.com/office/drawing/2014/main" id="{87F451E4-8407-1DBA-10DC-AF84239EB6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3028"/>
          <a:stretch/>
        </p:blipFill>
        <p:spPr bwMode="auto">
          <a:xfrm>
            <a:off x="7173883" y="1618219"/>
            <a:ext cx="4036240" cy="396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582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47407AB4-2E0C-FC44-BCA5-034B80B7973F}"/>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70B15C1A-42D0-1F46-B027-B13322697F5C}"/>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7466DF-8990-3743-A43E-62FD944E88F8}"/>
              </a:ext>
            </a:extLst>
          </p:cNvPr>
          <p:cNvSpPr txBox="1"/>
          <p:nvPr/>
        </p:nvSpPr>
        <p:spPr>
          <a:xfrm>
            <a:off x="383594" y="268137"/>
            <a:ext cx="11443139" cy="1200329"/>
          </a:xfrm>
          <a:prstGeom prst="rect">
            <a:avLst/>
          </a:prstGeom>
          <a:noFill/>
        </p:spPr>
        <p:txBody>
          <a:bodyPr wrap="square" lIns="91440" tIns="45720" rIns="91440" bIns="45720" rtlCol="0" anchor="t">
            <a:spAutoFit/>
          </a:bodyPr>
          <a:lstStyle/>
          <a:p>
            <a:r>
              <a:rPr lang="en-US" sz="3600">
                <a:solidFill>
                  <a:srgbClr val="130F54"/>
                </a:solidFill>
              </a:rPr>
              <a:t>All Students Should Know Their Rights!</a:t>
            </a:r>
            <a:endParaRPr lang="en-US" sz="3600">
              <a:solidFill>
                <a:srgbClr val="000000"/>
              </a:solidFill>
            </a:endParaRPr>
          </a:p>
          <a:p>
            <a:endParaRPr lang="en-US" sz="3600">
              <a:solidFill>
                <a:srgbClr val="130F54"/>
              </a:solidFill>
            </a:endParaRPr>
          </a:p>
        </p:txBody>
      </p:sp>
      <p:sp>
        <p:nvSpPr>
          <p:cNvPr id="16" name="Rectangle 15">
            <a:extLst>
              <a:ext uri="{FF2B5EF4-FFF2-40B4-BE49-F238E27FC236}">
                <a16:creationId xmlns:a16="http://schemas.microsoft.com/office/drawing/2014/main" id="{63AF7CB4-AC30-3746-9EFE-E182A816ADDC}"/>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58FA5DC-7C2B-2649-A711-04588CFC0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F77A719-E61E-77A4-6A6D-5AD3A9298CF1}"/>
              </a:ext>
            </a:extLst>
          </p:cNvPr>
          <p:cNvSpPr txBox="1"/>
          <p:nvPr/>
        </p:nvSpPr>
        <p:spPr>
          <a:xfrm>
            <a:off x="556986" y="1513751"/>
            <a:ext cx="11086459" cy="5340747"/>
          </a:xfrm>
          <a:prstGeom prst="rect">
            <a:avLst/>
          </a:prstGeom>
          <a:noFill/>
        </p:spPr>
        <p:txBody>
          <a:bodyPr wrap="square" lIns="91440" tIns="45720" rIns="91440" bIns="45720" numCol="2" rtlCol="0" anchor="t">
            <a:spAutoFit/>
          </a:bodyPr>
          <a:lstStyle/>
          <a:p>
            <a:pPr marL="342900" indent="-342900" algn="l">
              <a:buFont typeface="Wingdings" panose="05000000000000000000" pitchFamily="2" charset="2"/>
              <a:buChar char="v"/>
            </a:pPr>
            <a:r>
              <a:rPr lang="en-US" b="1" i="0">
                <a:effectLst/>
              </a:rPr>
              <a:t>If you’re stopped by a police officer at your school, stay calm. Don’t argue, resist, run away, or otherwise interfere with the officer. </a:t>
            </a:r>
            <a:r>
              <a:rPr lang="en-US" b="0" i="0">
                <a:effectLst/>
              </a:rPr>
              <a:t>Ask if you’re free to leave. If the answer is yes, calmly and silently walk away from the officer.</a:t>
            </a:r>
          </a:p>
          <a:p>
            <a:pPr marL="342900" indent="-342900" algn="l">
              <a:buFont typeface="Wingdings" panose="05000000000000000000" pitchFamily="2" charset="2"/>
              <a:buChar char="v"/>
            </a:pPr>
            <a:endParaRPr lang="en-US" b="0" i="0">
              <a:effectLst/>
            </a:endParaRPr>
          </a:p>
          <a:p>
            <a:pPr marL="342900" indent="-342900" algn="l">
              <a:buFont typeface="Wingdings" panose="05000000000000000000" pitchFamily="2" charset="2"/>
              <a:buChar char="v"/>
            </a:pPr>
            <a:r>
              <a:rPr lang="en-US" b="1" i="0">
                <a:effectLst/>
              </a:rPr>
              <a:t>If the officer asks you a question, you have the right to remain silent.</a:t>
            </a:r>
            <a:r>
              <a:rPr lang="en-US" b="0" i="0">
                <a:effectLst/>
              </a:rPr>
              <a:t> You also have the right to refuse to write or sign a statement. But if you waive these rights, anything you say, write, or sign can be used against you. And if you choose to make a statement, ask to have a lawyer, parent, or guardian present before you are questioned. </a:t>
            </a:r>
          </a:p>
          <a:p>
            <a:pPr marL="342900" indent="-342900" algn="l">
              <a:buFont typeface="Wingdings" panose="05000000000000000000" pitchFamily="2" charset="2"/>
              <a:buChar char="v"/>
            </a:pPr>
            <a:endParaRPr lang="en-US" b="0" i="0">
              <a:effectLst/>
            </a:endParaRPr>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b="1" i="0">
              <a:effectLst/>
            </a:endParaRPr>
          </a:p>
          <a:p>
            <a:pPr marL="342900" indent="-342900" algn="l">
              <a:buFont typeface="Wingdings" panose="05000000000000000000" pitchFamily="2" charset="2"/>
              <a:buChar char="v"/>
            </a:pPr>
            <a:endParaRPr lang="en-US" b="1"/>
          </a:p>
          <a:p>
            <a:pPr marL="342900" indent="-342900" algn="l">
              <a:buFont typeface="Wingdings" panose="05000000000000000000" pitchFamily="2" charset="2"/>
              <a:buChar char="v"/>
            </a:pPr>
            <a:endParaRPr lang="en-US" b="1" i="0">
              <a:effectLst/>
            </a:endParaRPr>
          </a:p>
          <a:p>
            <a:pPr marL="342900" indent="-342900" algn="l">
              <a:buFont typeface="Wingdings" panose="05000000000000000000" pitchFamily="2" charset="2"/>
              <a:buChar char="v"/>
            </a:pPr>
            <a:r>
              <a:rPr lang="en-US" b="1" i="0">
                <a:effectLst/>
              </a:rPr>
              <a:t>You can refuse to give your consent to be searched by the police. </a:t>
            </a:r>
            <a:r>
              <a:rPr lang="en-US" b="0" i="0">
                <a:effectLst/>
              </a:rPr>
              <a:t>This may not stop the search, but this is the best way to protect your rights if you end up in court.</a:t>
            </a:r>
          </a:p>
          <a:p>
            <a:pPr marL="342900" indent="-342900" algn="l">
              <a:buFont typeface="Wingdings" panose="05000000000000000000" pitchFamily="2" charset="2"/>
              <a:buChar char="v"/>
            </a:pPr>
            <a:endParaRPr lang="en-US" b="0" i="0">
              <a:effectLst/>
            </a:endParaRPr>
          </a:p>
          <a:p>
            <a:pPr marL="342900" indent="-342900" algn="l">
              <a:buFont typeface="Wingdings" panose="05000000000000000000" pitchFamily="2" charset="2"/>
              <a:buChar char="v"/>
            </a:pPr>
            <a:r>
              <a:rPr lang="en-US" b="1" i="0">
                <a:effectLst/>
              </a:rPr>
              <a:t>Don’t consent to a phone search; police need a warrant to search your phone.</a:t>
            </a:r>
            <a:r>
              <a:rPr lang="en-US" b="0" i="0">
                <a:effectLst/>
              </a:rPr>
              <a:t> The same goes for a strip-search. No police officer or school employee has the authority to strip-search you.</a:t>
            </a:r>
          </a:p>
          <a:p>
            <a:pPr marL="342900" indent="-342900" algn="l">
              <a:buFont typeface="Wingdings" panose="05000000000000000000" pitchFamily="2" charset="2"/>
              <a:buChar char="v"/>
            </a:pPr>
            <a:endParaRPr lang="en-US" b="0" i="0">
              <a:effectLst/>
            </a:endParaRPr>
          </a:p>
          <a:p>
            <a:pPr marL="342900" indent="-342900" algn="l">
              <a:buFont typeface="Wingdings" panose="05000000000000000000" pitchFamily="2" charset="2"/>
              <a:buChar char="v"/>
            </a:pPr>
            <a:r>
              <a:rPr lang="en-US" b="1" i="0">
                <a:effectLst/>
              </a:rPr>
              <a:t>Don’t resist, fight, or flee from an officer who is arresting you.</a:t>
            </a:r>
            <a:r>
              <a:rPr lang="en-US" b="0" i="0">
                <a:effectLst/>
              </a:rPr>
              <a:t> Say you wish to remain silent and ask for a lawyer immediately. Don’t say anything, sign anything, or make any decisions without a lawyer present.</a:t>
            </a:r>
          </a:p>
          <a:p>
            <a:pPr marL="342900" indent="-342900" algn="l">
              <a:buFont typeface="Wingdings" panose="05000000000000000000" pitchFamily="2" charset="2"/>
              <a:buChar char="v"/>
            </a:pPr>
            <a:endParaRPr lang="en-US" b="0" i="0">
              <a:effectLst/>
            </a:endParaRPr>
          </a:p>
        </p:txBody>
      </p:sp>
    </p:spTree>
    <p:extLst>
      <p:ext uri="{BB962C8B-B14F-4D97-AF65-F5344CB8AC3E}">
        <p14:creationId xmlns:p14="http://schemas.microsoft.com/office/powerpoint/2010/main" val="4157524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47407AB4-2E0C-FC44-BCA5-034B80B7973F}"/>
              </a:ext>
            </a:extLst>
          </p:cNvPr>
          <p:cNvSpPr/>
          <p:nvPr/>
        </p:nvSpPr>
        <p:spPr>
          <a:xfrm>
            <a:off x="192025" y="1229710"/>
            <a:ext cx="11616348" cy="5433241"/>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70B15C1A-42D0-1F46-B027-B13322697F5C}"/>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7466DF-8990-3743-A43E-62FD944E88F8}"/>
              </a:ext>
            </a:extLst>
          </p:cNvPr>
          <p:cNvSpPr txBox="1"/>
          <p:nvPr/>
        </p:nvSpPr>
        <p:spPr>
          <a:xfrm>
            <a:off x="365232" y="195044"/>
            <a:ext cx="11443140" cy="615553"/>
          </a:xfrm>
          <a:prstGeom prst="rect">
            <a:avLst/>
          </a:prstGeom>
          <a:noFill/>
        </p:spPr>
        <p:txBody>
          <a:bodyPr wrap="square" rtlCol="0" anchor="t">
            <a:spAutoFit/>
          </a:bodyPr>
          <a:lstStyle/>
          <a:p>
            <a:r>
              <a:rPr lang="en-US" sz="3400">
                <a:solidFill>
                  <a:srgbClr val="130F54"/>
                </a:solidFill>
              </a:rPr>
              <a:t>Trends On Extremist School Boards</a:t>
            </a:r>
          </a:p>
        </p:txBody>
      </p:sp>
      <p:sp>
        <p:nvSpPr>
          <p:cNvPr id="16" name="Rectangle 15">
            <a:extLst>
              <a:ext uri="{FF2B5EF4-FFF2-40B4-BE49-F238E27FC236}">
                <a16:creationId xmlns:a16="http://schemas.microsoft.com/office/drawing/2014/main" id="{63AF7CB4-AC30-3746-9EFE-E182A816ADDC}"/>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58FA5DC-7C2B-2649-A711-04588CFC0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C347C19-5BAA-85ED-9EC6-74B7CFE62B6E}"/>
              </a:ext>
            </a:extLst>
          </p:cNvPr>
          <p:cNvSpPr txBox="1"/>
          <p:nvPr/>
        </p:nvSpPr>
        <p:spPr>
          <a:xfrm flipV="1">
            <a:off x="7754112" y="2239393"/>
            <a:ext cx="3123079" cy="830997"/>
          </a:xfrm>
          <a:prstGeom prst="rect">
            <a:avLst/>
          </a:prstGeom>
          <a:noFill/>
        </p:spPr>
        <p:txBody>
          <a:bodyPr wrap="square" rtlCol="0">
            <a:spAutoFit/>
          </a:bodyPr>
          <a:lstStyle/>
          <a:p>
            <a:endParaRPr lang="en-US" sz="2400"/>
          </a:p>
          <a:p>
            <a:endParaRPr lang="en-US" sz="2400"/>
          </a:p>
        </p:txBody>
      </p:sp>
      <p:pic>
        <p:nvPicPr>
          <p:cNvPr id="5122" name="Picture 2" descr="Forest Lake School Board asks state to ...">
            <a:extLst>
              <a:ext uri="{FF2B5EF4-FFF2-40B4-BE49-F238E27FC236}">
                <a16:creationId xmlns:a16="http://schemas.microsoft.com/office/drawing/2014/main" id="{6254234C-C4C1-96AC-2FB8-A282002F12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1" t="1" r="-1" b="19234"/>
          <a:stretch/>
        </p:blipFill>
        <p:spPr bwMode="auto">
          <a:xfrm>
            <a:off x="1858593" y="1740376"/>
            <a:ext cx="7758683" cy="34801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7DCBCD-3C4E-B21D-DB7F-571B890C7800}"/>
              </a:ext>
            </a:extLst>
          </p:cNvPr>
          <p:cNvSpPr txBox="1"/>
          <p:nvPr/>
        </p:nvSpPr>
        <p:spPr>
          <a:xfrm>
            <a:off x="1975104" y="5220569"/>
            <a:ext cx="224028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1" u="none" strike="noStrike" cap="none" spc="0" normalizeH="0" baseline="0">
                <a:ln>
                  <a:noFill/>
                </a:ln>
                <a:solidFill>
                  <a:srgbClr val="000000"/>
                </a:solidFill>
                <a:effectLst/>
                <a:uFillTx/>
                <a:latin typeface="+mj-lt"/>
                <a:ea typeface="+mj-ea"/>
                <a:cs typeface="+mj-cs"/>
                <a:sym typeface="Helvetica"/>
              </a:rPr>
              <a:t>Photo Credit WCCO</a:t>
            </a:r>
          </a:p>
        </p:txBody>
      </p:sp>
    </p:spTree>
    <p:extLst>
      <p:ext uri="{BB962C8B-B14F-4D97-AF65-F5344CB8AC3E}">
        <p14:creationId xmlns:p14="http://schemas.microsoft.com/office/powerpoint/2010/main" val="277600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61D6E-A3E4-505E-722D-1F0AA30F53C7}"/>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1ED5118B-8F95-A178-3402-7772B0508CBF}"/>
              </a:ext>
            </a:extLst>
          </p:cNvPr>
          <p:cNvSpPr/>
          <p:nvPr/>
        </p:nvSpPr>
        <p:spPr>
          <a:xfrm>
            <a:off x="256033" y="1229710"/>
            <a:ext cx="11552340" cy="5368169"/>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D54D4F8B-4D88-D378-4D7D-64544D06AAB5}"/>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A21CB77-D57C-9BBA-CA37-20AAFC7813FE}"/>
              </a:ext>
            </a:extLst>
          </p:cNvPr>
          <p:cNvSpPr txBox="1"/>
          <p:nvPr/>
        </p:nvSpPr>
        <p:spPr>
          <a:xfrm>
            <a:off x="402021" y="260115"/>
            <a:ext cx="11424745" cy="615553"/>
          </a:xfrm>
          <a:prstGeom prst="rect">
            <a:avLst/>
          </a:prstGeom>
          <a:noFill/>
        </p:spPr>
        <p:txBody>
          <a:bodyPr wrap="square" rtlCol="0" anchor="t">
            <a:spAutoFit/>
          </a:bodyPr>
          <a:lstStyle/>
          <a:p>
            <a:r>
              <a:rPr lang="en-US" sz="3400">
                <a:solidFill>
                  <a:srgbClr val="130F54"/>
                </a:solidFill>
              </a:rPr>
              <a:t>Unprecedented Federal Attack Against Public Schools</a:t>
            </a:r>
          </a:p>
        </p:txBody>
      </p:sp>
      <p:sp>
        <p:nvSpPr>
          <p:cNvPr id="16" name="Rectangle 15">
            <a:extLst>
              <a:ext uri="{FF2B5EF4-FFF2-40B4-BE49-F238E27FC236}">
                <a16:creationId xmlns:a16="http://schemas.microsoft.com/office/drawing/2014/main" id="{9E6FAD13-A2F7-67F4-FB03-5B0E8B7CC619}"/>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39C816C9-1B8C-C0FA-935D-2D46F48158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43EE0FE-9912-18D3-4B1E-61879AA280C4}"/>
              </a:ext>
            </a:extLst>
          </p:cNvPr>
          <p:cNvSpPr txBox="1"/>
          <p:nvPr/>
        </p:nvSpPr>
        <p:spPr>
          <a:xfrm>
            <a:off x="6808708" y="4566086"/>
            <a:ext cx="2509028" cy="2185214"/>
          </a:xfrm>
          <a:prstGeom prst="rect">
            <a:avLst/>
          </a:prstGeom>
          <a:noFill/>
        </p:spPr>
        <p:txBody>
          <a:bodyPr wrap="square" rtlCol="0">
            <a:spAutoFit/>
          </a:bodyPr>
          <a:lstStyle/>
          <a:p>
            <a:r>
              <a:rPr lang="en-US" sz="1600"/>
              <a:t>E.O. 14168 mandating that federal departments define gender as unchangeable male-female binary determined by sex assigned at birth </a:t>
            </a:r>
          </a:p>
          <a:p>
            <a:endParaRPr lang="en-US" sz="2400"/>
          </a:p>
        </p:txBody>
      </p:sp>
      <p:pic>
        <p:nvPicPr>
          <p:cNvPr id="1026" name="Picture 2" descr="Trump signs order gutting Department of ...">
            <a:extLst>
              <a:ext uri="{FF2B5EF4-FFF2-40B4-BE49-F238E27FC236}">
                <a16:creationId xmlns:a16="http://schemas.microsoft.com/office/drawing/2014/main" id="{671046B0-8CA2-E334-F670-9A6F293745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752" y="2825718"/>
            <a:ext cx="2713888" cy="15197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2C2190D-B074-BF98-C8F7-7FE87B1144BA}"/>
              </a:ext>
            </a:extLst>
          </p:cNvPr>
          <p:cNvSpPr txBox="1"/>
          <p:nvPr/>
        </p:nvSpPr>
        <p:spPr>
          <a:xfrm flipV="1">
            <a:off x="7754111" y="2266825"/>
            <a:ext cx="3123079" cy="830997"/>
          </a:xfrm>
          <a:prstGeom prst="rect">
            <a:avLst/>
          </a:prstGeom>
          <a:noFill/>
        </p:spPr>
        <p:txBody>
          <a:bodyPr wrap="square" rtlCol="0">
            <a:spAutoFit/>
          </a:bodyPr>
          <a:lstStyle/>
          <a:p>
            <a:endParaRPr lang="en-US" sz="2400"/>
          </a:p>
          <a:p>
            <a:endParaRPr lang="en-US" sz="2400"/>
          </a:p>
        </p:txBody>
      </p:sp>
      <p:sp>
        <p:nvSpPr>
          <p:cNvPr id="14" name="TextBox 13">
            <a:extLst>
              <a:ext uri="{FF2B5EF4-FFF2-40B4-BE49-F238E27FC236}">
                <a16:creationId xmlns:a16="http://schemas.microsoft.com/office/drawing/2014/main" id="{0F91F0AF-2FAF-D06C-6267-72BF2951FA86}"/>
              </a:ext>
            </a:extLst>
          </p:cNvPr>
          <p:cNvSpPr txBox="1"/>
          <p:nvPr/>
        </p:nvSpPr>
        <p:spPr>
          <a:xfrm>
            <a:off x="9514581" y="2223857"/>
            <a:ext cx="2029968" cy="3293209"/>
          </a:xfrm>
          <a:prstGeom prst="rect">
            <a:avLst/>
          </a:prstGeom>
          <a:noFill/>
        </p:spPr>
        <p:txBody>
          <a:bodyPr wrap="square" rtlCol="0">
            <a:spAutoFit/>
          </a:bodyPr>
          <a:lstStyle/>
          <a:p>
            <a:r>
              <a:rPr lang="en-US" sz="1600"/>
              <a:t>E.O. 14190 ordering federal funding termination for schools that promote DEI or teach about racism, bias, and/or “gender ideology.” Also attempts to require schools to inform parents about children’s gender identity. </a:t>
            </a:r>
          </a:p>
        </p:txBody>
      </p:sp>
      <p:sp>
        <p:nvSpPr>
          <p:cNvPr id="15" name="TextBox 14">
            <a:extLst>
              <a:ext uri="{FF2B5EF4-FFF2-40B4-BE49-F238E27FC236}">
                <a16:creationId xmlns:a16="http://schemas.microsoft.com/office/drawing/2014/main" id="{FC134B73-C35F-97E7-5E42-AEEDCA1AA9FF}"/>
              </a:ext>
            </a:extLst>
          </p:cNvPr>
          <p:cNvSpPr txBox="1"/>
          <p:nvPr/>
        </p:nvSpPr>
        <p:spPr>
          <a:xfrm>
            <a:off x="822175" y="3252696"/>
            <a:ext cx="2818210" cy="2431435"/>
          </a:xfrm>
          <a:prstGeom prst="rect">
            <a:avLst/>
          </a:prstGeom>
          <a:noFill/>
        </p:spPr>
        <p:txBody>
          <a:bodyPr wrap="square" rtlCol="0">
            <a:spAutoFit/>
          </a:bodyPr>
          <a:lstStyle/>
          <a:p>
            <a:r>
              <a:rPr lang="en-US" sz="1600"/>
              <a:t>Feb. 14 Dear Colleague Letter declaring DEI and any other race-conscious program or policy illegal under Title VI, which prohibits racial/ethnic discrimination in federally funded institutions.</a:t>
            </a:r>
          </a:p>
          <a:p>
            <a:endParaRPr lang="en-US" sz="2400"/>
          </a:p>
        </p:txBody>
      </p:sp>
      <p:sp>
        <p:nvSpPr>
          <p:cNvPr id="18" name="TextBox 17">
            <a:extLst>
              <a:ext uri="{FF2B5EF4-FFF2-40B4-BE49-F238E27FC236}">
                <a16:creationId xmlns:a16="http://schemas.microsoft.com/office/drawing/2014/main" id="{4B1CF190-9B72-703C-65F6-EDAD31BF91D6}"/>
              </a:ext>
            </a:extLst>
          </p:cNvPr>
          <p:cNvSpPr txBox="1"/>
          <p:nvPr/>
        </p:nvSpPr>
        <p:spPr>
          <a:xfrm>
            <a:off x="3292912" y="1473238"/>
            <a:ext cx="2818210" cy="1938992"/>
          </a:xfrm>
          <a:prstGeom prst="rect">
            <a:avLst/>
          </a:prstGeom>
          <a:noFill/>
        </p:spPr>
        <p:txBody>
          <a:bodyPr wrap="square" rtlCol="0">
            <a:spAutoFit/>
          </a:bodyPr>
          <a:lstStyle/>
          <a:p>
            <a:r>
              <a:rPr lang="en-US" sz="1600"/>
              <a:t>E.O. 14280 declaring any race-conscious effort to remedy racial disparities in school discipline as illegal racial discrimination under Title VI</a:t>
            </a:r>
          </a:p>
          <a:p>
            <a:endParaRPr lang="en-US" sz="2400"/>
          </a:p>
        </p:txBody>
      </p:sp>
      <p:sp>
        <p:nvSpPr>
          <p:cNvPr id="19" name="TextBox 18">
            <a:extLst>
              <a:ext uri="{FF2B5EF4-FFF2-40B4-BE49-F238E27FC236}">
                <a16:creationId xmlns:a16="http://schemas.microsoft.com/office/drawing/2014/main" id="{1B37F38E-7606-2A95-12B5-83A50AB37DCE}"/>
              </a:ext>
            </a:extLst>
          </p:cNvPr>
          <p:cNvSpPr txBox="1"/>
          <p:nvPr/>
        </p:nvSpPr>
        <p:spPr>
          <a:xfrm>
            <a:off x="3711158" y="4764710"/>
            <a:ext cx="2818210" cy="1077218"/>
          </a:xfrm>
          <a:prstGeom prst="rect">
            <a:avLst/>
          </a:prstGeom>
          <a:noFill/>
        </p:spPr>
        <p:txBody>
          <a:bodyPr wrap="square" rtlCol="0">
            <a:spAutoFit/>
          </a:bodyPr>
          <a:lstStyle/>
          <a:p>
            <a:r>
              <a:rPr lang="en-US" sz="1600"/>
              <a:t>July 25 Department of Education freezes $6 billion K-12 and adult education funding</a:t>
            </a:r>
          </a:p>
        </p:txBody>
      </p:sp>
      <p:sp>
        <p:nvSpPr>
          <p:cNvPr id="20" name="TextBox 19">
            <a:extLst>
              <a:ext uri="{FF2B5EF4-FFF2-40B4-BE49-F238E27FC236}">
                <a16:creationId xmlns:a16="http://schemas.microsoft.com/office/drawing/2014/main" id="{AAC080B7-0B5B-B504-318D-983D36B32BB2}"/>
              </a:ext>
            </a:extLst>
          </p:cNvPr>
          <p:cNvSpPr txBox="1"/>
          <p:nvPr/>
        </p:nvSpPr>
        <p:spPr>
          <a:xfrm>
            <a:off x="591834" y="1672452"/>
            <a:ext cx="2818210" cy="1692771"/>
          </a:xfrm>
          <a:prstGeom prst="rect">
            <a:avLst/>
          </a:prstGeom>
          <a:noFill/>
        </p:spPr>
        <p:txBody>
          <a:bodyPr wrap="square" rtlCol="0">
            <a:spAutoFit/>
          </a:bodyPr>
          <a:lstStyle/>
          <a:p>
            <a:r>
              <a:rPr lang="en-US" sz="1600"/>
              <a:t>E.O. 14151 to end all DEI, DEIA, and environmental justice programs and support across the federal government.</a:t>
            </a:r>
          </a:p>
          <a:p>
            <a:endParaRPr lang="en-US" sz="2400"/>
          </a:p>
        </p:txBody>
      </p:sp>
      <p:sp>
        <p:nvSpPr>
          <p:cNvPr id="21" name="TextBox 20">
            <a:extLst>
              <a:ext uri="{FF2B5EF4-FFF2-40B4-BE49-F238E27FC236}">
                <a16:creationId xmlns:a16="http://schemas.microsoft.com/office/drawing/2014/main" id="{6042A42C-E0B3-E1D3-257E-7C2B4E9D2612}"/>
              </a:ext>
            </a:extLst>
          </p:cNvPr>
          <p:cNvSpPr txBox="1"/>
          <p:nvPr/>
        </p:nvSpPr>
        <p:spPr>
          <a:xfrm>
            <a:off x="6597949" y="1499617"/>
            <a:ext cx="2818210" cy="1077218"/>
          </a:xfrm>
          <a:prstGeom prst="rect">
            <a:avLst/>
          </a:prstGeom>
          <a:noFill/>
        </p:spPr>
        <p:txBody>
          <a:bodyPr wrap="square" rtlCol="0">
            <a:spAutoFit/>
          </a:bodyPr>
          <a:lstStyle/>
          <a:p>
            <a:r>
              <a:rPr lang="en-US" sz="1600"/>
              <a:t>E.O. 14201 to prohibit transgender female athletes from participating in girls’ and women’s sports teams. </a:t>
            </a:r>
            <a:endParaRPr lang="en-US" sz="2400"/>
          </a:p>
        </p:txBody>
      </p:sp>
    </p:spTree>
    <p:extLst>
      <p:ext uri="{BB962C8B-B14F-4D97-AF65-F5344CB8AC3E}">
        <p14:creationId xmlns:p14="http://schemas.microsoft.com/office/powerpoint/2010/main" val="2203062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47407AB4-2E0C-FC44-BCA5-034B80B7973F}"/>
              </a:ext>
            </a:extLst>
          </p:cNvPr>
          <p:cNvSpPr/>
          <p:nvPr/>
        </p:nvSpPr>
        <p:spPr>
          <a:xfrm>
            <a:off x="292231" y="1364136"/>
            <a:ext cx="11479639" cy="5352247"/>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70B15C1A-42D0-1F46-B027-B13322697F5C}"/>
              </a:ext>
            </a:extLst>
          </p:cNvPr>
          <p:cNvCxnSpPr>
            <a:cxnSpLocks/>
          </p:cNvCxnSpPr>
          <p:nvPr/>
        </p:nvCxnSpPr>
        <p:spPr>
          <a:xfrm>
            <a:off x="0" y="1239588"/>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7466DF-8990-3743-A43E-62FD944E88F8}"/>
              </a:ext>
            </a:extLst>
          </p:cNvPr>
          <p:cNvSpPr txBox="1"/>
          <p:nvPr/>
        </p:nvSpPr>
        <p:spPr>
          <a:xfrm>
            <a:off x="292231" y="141616"/>
            <a:ext cx="11534535" cy="1200329"/>
          </a:xfrm>
          <a:prstGeom prst="rect">
            <a:avLst/>
          </a:prstGeom>
          <a:noFill/>
        </p:spPr>
        <p:txBody>
          <a:bodyPr wrap="square" rtlCol="0" anchor="t">
            <a:spAutoFit/>
          </a:bodyPr>
          <a:lstStyle/>
          <a:p>
            <a:r>
              <a:rPr lang="en-US" sz="3600">
                <a:solidFill>
                  <a:srgbClr val="130F54"/>
                </a:solidFill>
              </a:rPr>
              <a:t>Unprecedented Local Attacks Against Minnesota Public Schools</a:t>
            </a:r>
          </a:p>
        </p:txBody>
      </p:sp>
      <p:sp>
        <p:nvSpPr>
          <p:cNvPr id="16" name="Rectangle 15">
            <a:extLst>
              <a:ext uri="{FF2B5EF4-FFF2-40B4-BE49-F238E27FC236}">
                <a16:creationId xmlns:a16="http://schemas.microsoft.com/office/drawing/2014/main" id="{63AF7CB4-AC30-3746-9EFE-E182A816ADDC}"/>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58FA5DC-7C2B-2649-A711-04588CFC0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kids in St. Francis ...">
            <a:extLst>
              <a:ext uri="{FF2B5EF4-FFF2-40B4-BE49-F238E27FC236}">
                <a16:creationId xmlns:a16="http://schemas.microsoft.com/office/drawing/2014/main" id="{33452A99-86BB-795B-0BAC-C6033C09C0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80" y="1364137"/>
            <a:ext cx="23241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illwater school district restricts ...">
            <a:extLst>
              <a:ext uri="{FF2B5EF4-FFF2-40B4-BE49-F238E27FC236}">
                <a16:creationId xmlns:a16="http://schemas.microsoft.com/office/drawing/2014/main" id="{48448901-A25B-B149-1267-8F60D3D749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8044" y="1332513"/>
            <a:ext cx="2847975" cy="1609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CBE5F7-BC52-5721-04F6-17D68434A71A}"/>
              </a:ext>
            </a:extLst>
          </p:cNvPr>
          <p:cNvSpPr txBox="1"/>
          <p:nvPr/>
        </p:nvSpPr>
        <p:spPr>
          <a:xfrm>
            <a:off x="4993658" y="2852152"/>
            <a:ext cx="3483822" cy="830997"/>
          </a:xfrm>
          <a:prstGeom prst="rect">
            <a:avLst/>
          </a:prstGeom>
          <a:noFill/>
        </p:spPr>
        <p:txBody>
          <a:bodyPr wrap="square" rtlCol="0">
            <a:spAutoFit/>
          </a:bodyPr>
          <a:lstStyle/>
          <a:p>
            <a:r>
              <a:rPr lang="en-US" sz="1600"/>
              <a:t>Stillwater school district removes books representing LGBTQ+ characters from shelves.</a:t>
            </a:r>
          </a:p>
        </p:txBody>
      </p:sp>
      <p:sp>
        <p:nvSpPr>
          <p:cNvPr id="5" name="TextBox 4">
            <a:extLst>
              <a:ext uri="{FF2B5EF4-FFF2-40B4-BE49-F238E27FC236}">
                <a16:creationId xmlns:a16="http://schemas.microsoft.com/office/drawing/2014/main" id="{9C9548E2-621D-5A73-4EAC-D6BE6E056BF2}"/>
              </a:ext>
            </a:extLst>
          </p:cNvPr>
          <p:cNvSpPr txBox="1"/>
          <p:nvPr/>
        </p:nvSpPr>
        <p:spPr>
          <a:xfrm>
            <a:off x="332172" y="3247235"/>
            <a:ext cx="3022539" cy="1815882"/>
          </a:xfrm>
          <a:prstGeom prst="rect">
            <a:avLst/>
          </a:prstGeom>
          <a:noFill/>
        </p:spPr>
        <p:txBody>
          <a:bodyPr wrap="square" rtlCol="0">
            <a:spAutoFit/>
          </a:bodyPr>
          <a:lstStyle/>
          <a:p>
            <a:r>
              <a:rPr lang="en-US" sz="1600"/>
              <a:t>St. Francis School Board adopts policy that allows books to be removed from library and classrooms based on reviews by right-wing conservative Christian website. </a:t>
            </a:r>
          </a:p>
        </p:txBody>
      </p:sp>
      <p:pic>
        <p:nvPicPr>
          <p:cNvPr id="2056" name="Picture 8">
            <a:extLst>
              <a:ext uri="{FF2B5EF4-FFF2-40B4-BE49-F238E27FC236}">
                <a16:creationId xmlns:a16="http://schemas.microsoft.com/office/drawing/2014/main" id="{6EE12C80-397B-9664-005E-42B8A5BBF9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4335" y="1596047"/>
            <a:ext cx="2182177" cy="26594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9B0C36-22FA-B502-9373-0EA5B5B18668}"/>
              </a:ext>
            </a:extLst>
          </p:cNvPr>
          <p:cNvSpPr txBox="1"/>
          <p:nvPr/>
        </p:nvSpPr>
        <p:spPr>
          <a:xfrm>
            <a:off x="7933496" y="4321127"/>
            <a:ext cx="3893270" cy="1323439"/>
          </a:xfrm>
          <a:prstGeom prst="rect">
            <a:avLst/>
          </a:prstGeom>
          <a:noFill/>
        </p:spPr>
        <p:txBody>
          <a:bodyPr wrap="square" rtlCol="0">
            <a:spAutoFit/>
          </a:bodyPr>
          <a:lstStyle/>
          <a:p>
            <a:r>
              <a:rPr lang="en-US" sz="1600"/>
              <a:t>Forest Lake School board moves to rescind policy outlawing wearing of white supremacy hate symbols and change student club policy to exclude identity-based groups.</a:t>
            </a:r>
          </a:p>
        </p:txBody>
      </p:sp>
      <p:pic>
        <p:nvPicPr>
          <p:cNvPr id="2060" name="Picture 12" descr="Hundreds of high school students opt ...">
            <a:extLst>
              <a:ext uri="{FF2B5EF4-FFF2-40B4-BE49-F238E27FC236}">
                <a16:creationId xmlns:a16="http://schemas.microsoft.com/office/drawing/2014/main" id="{54068F46-830E-306C-DF71-DF66BCF3D9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3950" y="4773341"/>
            <a:ext cx="2528523" cy="16826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CC53819-78BC-4AB7-A85F-43BD8C6E7241}"/>
              </a:ext>
            </a:extLst>
          </p:cNvPr>
          <p:cNvSpPr txBox="1"/>
          <p:nvPr/>
        </p:nvSpPr>
        <p:spPr>
          <a:xfrm>
            <a:off x="3435379" y="1917563"/>
            <a:ext cx="1170434" cy="2800767"/>
          </a:xfrm>
          <a:prstGeom prst="rect">
            <a:avLst/>
          </a:prstGeom>
          <a:noFill/>
        </p:spPr>
        <p:txBody>
          <a:bodyPr wrap="square" rtlCol="0">
            <a:spAutoFit/>
          </a:bodyPr>
          <a:lstStyle/>
          <a:p>
            <a:r>
              <a:rPr lang="en-US" sz="1600"/>
              <a:t>Hundreds of students at Maple Grove Senior High “opt out” of LGBTQ+ history lesson.</a:t>
            </a:r>
          </a:p>
        </p:txBody>
      </p:sp>
      <p:pic>
        <p:nvPicPr>
          <p:cNvPr id="1026" name="Picture 2" descr="ISD 200 leaning toward sunsetting DEI ...">
            <a:extLst>
              <a:ext uri="{FF2B5EF4-FFF2-40B4-BE49-F238E27FC236}">
                <a16:creationId xmlns:a16="http://schemas.microsoft.com/office/drawing/2014/main" id="{3A7C6A47-ECFB-1053-4CD0-4C3767FA93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7941" y="3878741"/>
            <a:ext cx="2502559" cy="16653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8F395A-5065-4521-FCA2-3110EEC28457}"/>
              </a:ext>
            </a:extLst>
          </p:cNvPr>
          <p:cNvSpPr txBox="1"/>
          <p:nvPr/>
        </p:nvSpPr>
        <p:spPr>
          <a:xfrm>
            <a:off x="4726923" y="5520231"/>
            <a:ext cx="3483823" cy="830997"/>
          </a:xfrm>
          <a:prstGeom prst="rect">
            <a:avLst/>
          </a:prstGeom>
          <a:noFill/>
        </p:spPr>
        <p:txBody>
          <a:bodyPr wrap="square" rtlCol="0">
            <a:spAutoFit/>
          </a:bodyPr>
          <a:lstStyle/>
          <a:p>
            <a:r>
              <a:rPr lang="en-US" sz="1600"/>
              <a:t>Hastings and Prior-Lake Savage school boards repeal equity and inclusion policies.</a:t>
            </a:r>
          </a:p>
        </p:txBody>
      </p:sp>
    </p:spTree>
    <p:extLst>
      <p:ext uri="{BB962C8B-B14F-4D97-AF65-F5344CB8AC3E}">
        <p14:creationId xmlns:p14="http://schemas.microsoft.com/office/powerpoint/2010/main" val="2684007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B4AC1-9C06-D637-5B03-5A0923AFD469}"/>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2D489BC6-16A0-517A-52C0-0A62D5BE358F}"/>
              </a:ext>
            </a:extLst>
          </p:cNvPr>
          <p:cNvSpPr/>
          <p:nvPr/>
        </p:nvSpPr>
        <p:spPr>
          <a:xfrm>
            <a:off x="283465" y="1229710"/>
            <a:ext cx="11524908" cy="5500257"/>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01A6F2C0-9426-484A-A7AE-A059A8629674}"/>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C29CD0A-1EF6-237F-E582-546A4B7CACF2}"/>
              </a:ext>
            </a:extLst>
          </p:cNvPr>
          <p:cNvSpPr txBox="1"/>
          <p:nvPr/>
        </p:nvSpPr>
        <p:spPr>
          <a:xfrm>
            <a:off x="383594" y="268137"/>
            <a:ext cx="11443139" cy="1200329"/>
          </a:xfrm>
          <a:prstGeom prst="rect">
            <a:avLst/>
          </a:prstGeom>
          <a:noFill/>
        </p:spPr>
        <p:txBody>
          <a:bodyPr wrap="square" lIns="91440" tIns="45720" rIns="91440" bIns="45720" rtlCol="0" anchor="t">
            <a:spAutoFit/>
          </a:bodyPr>
          <a:lstStyle/>
          <a:p>
            <a:r>
              <a:rPr lang="en-US" sz="3600">
                <a:solidFill>
                  <a:srgbClr val="130F54"/>
                </a:solidFill>
              </a:rPr>
              <a:t>Trends To Watch For: Book Bans and Book Removals</a:t>
            </a:r>
            <a:endParaRPr lang="en-US" sz="3600">
              <a:solidFill>
                <a:srgbClr val="000000"/>
              </a:solidFill>
            </a:endParaRPr>
          </a:p>
          <a:p>
            <a:endParaRPr lang="en-US" sz="3600">
              <a:solidFill>
                <a:srgbClr val="130F54"/>
              </a:solidFill>
            </a:endParaRPr>
          </a:p>
        </p:txBody>
      </p:sp>
      <p:sp>
        <p:nvSpPr>
          <p:cNvPr id="16" name="Rectangle 15">
            <a:extLst>
              <a:ext uri="{FF2B5EF4-FFF2-40B4-BE49-F238E27FC236}">
                <a16:creationId xmlns:a16="http://schemas.microsoft.com/office/drawing/2014/main" id="{DB6C78E2-5F40-A722-9842-4B95CF140181}"/>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15BEDE19-D868-7256-AD8E-70DF8E8F83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E12ACF4-B274-AFDE-E1BA-3691E5B1B870}"/>
              </a:ext>
            </a:extLst>
          </p:cNvPr>
          <p:cNvSpPr txBox="1"/>
          <p:nvPr/>
        </p:nvSpPr>
        <p:spPr>
          <a:xfrm>
            <a:off x="415162" y="1368806"/>
            <a:ext cx="11228284" cy="5500257"/>
          </a:xfrm>
          <a:prstGeom prst="rect">
            <a:avLst/>
          </a:prstGeom>
          <a:noFill/>
        </p:spPr>
        <p:txBody>
          <a:bodyPr wrap="square" lIns="91440" tIns="45720" rIns="91440" bIns="45720" numCol="2" rtlCol="0" anchor="t">
            <a:spAutoFit/>
          </a:bodyPr>
          <a:lstStyle/>
          <a:p>
            <a:pPr algn="l"/>
            <a:r>
              <a:rPr lang="en-US" b="1" i="0">
                <a:effectLst/>
              </a:rPr>
              <a:t>What might happen</a:t>
            </a:r>
            <a:r>
              <a:rPr lang="en-US" b="0" i="0">
                <a:effectLst/>
              </a:rPr>
              <a:t>:</a:t>
            </a:r>
            <a:br>
              <a:rPr lang="en-US" b="0" i="0">
                <a:effectLst/>
              </a:rPr>
            </a:br>
            <a:endParaRPr lang="en-US" b="0" i="0">
              <a:effectLst/>
            </a:endParaRPr>
          </a:p>
          <a:p>
            <a:pPr marL="342900" indent="-342900" algn="l">
              <a:buFont typeface="Wingdings" panose="05000000000000000000" pitchFamily="2" charset="2"/>
              <a:buChar char="v"/>
            </a:pPr>
            <a:r>
              <a:rPr lang="en-US" b="0" i="0">
                <a:effectLst/>
              </a:rPr>
              <a:t>School Board revising or drafting Library Materials Policy to limit </a:t>
            </a:r>
            <a:r>
              <a:rPr lang="en-US"/>
              <a:t>librarian’s independence and to expand school board oversight over materials. </a:t>
            </a:r>
          </a:p>
          <a:p>
            <a:pPr algn="l"/>
            <a:endParaRPr lang="en-US" b="0" i="0">
              <a:effectLst/>
            </a:endParaRPr>
          </a:p>
          <a:p>
            <a:pPr marL="342900" indent="-342900" algn="l">
              <a:buFont typeface="Wingdings" panose="05000000000000000000" pitchFamily="2" charset="2"/>
              <a:buChar char="v"/>
            </a:pPr>
            <a:r>
              <a:rPr lang="en-US" b="0" i="0">
                <a:effectLst/>
              </a:rPr>
              <a:t>Increasing numbers of successful challenges to library books to remove the books from library or classrooms.</a:t>
            </a:r>
          </a:p>
          <a:p>
            <a:pPr marL="342900" indent="-342900" algn="l">
              <a:buFont typeface="Wingdings" panose="05000000000000000000" pitchFamily="2" charset="2"/>
              <a:buChar char="v"/>
            </a:pPr>
            <a:endParaRPr lang="en-US" b="0" i="0">
              <a:effectLst/>
            </a:endParaRPr>
          </a:p>
          <a:p>
            <a:pPr marL="342900" indent="-342900" algn="l">
              <a:buFont typeface="Wingdings" panose="05000000000000000000" pitchFamily="2" charset="2"/>
              <a:buChar char="v"/>
            </a:pPr>
            <a:r>
              <a:rPr lang="en-US"/>
              <a:t>Reports that books have been unilaterally removed from library or classroom shelves by school employee or school board member.</a:t>
            </a:r>
          </a:p>
          <a:p>
            <a:pPr algn="l"/>
            <a:endParaRPr lang="en-US"/>
          </a:p>
          <a:p>
            <a:pPr marL="342900" indent="-342900" algn="l">
              <a:buFont typeface="Wingdings" panose="05000000000000000000" pitchFamily="2" charset="2"/>
              <a:buChar char="v"/>
            </a:pPr>
            <a:r>
              <a:rPr lang="en-US"/>
              <a:t>Public campaign to remove books from library shelves.</a:t>
            </a:r>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algn="l"/>
            <a:r>
              <a:rPr lang="en-US" b="1" i="0">
                <a:effectLst/>
              </a:rPr>
              <a:t>Legal Authority </a:t>
            </a:r>
          </a:p>
          <a:p>
            <a:pPr algn="l"/>
            <a:endParaRPr lang="en-US" b="1" i="0">
              <a:effectLst/>
            </a:endParaRPr>
          </a:p>
          <a:p>
            <a:pPr marL="342900" indent="-342900">
              <a:buFont typeface="Wingdings" panose="05000000000000000000" pitchFamily="2" charset="2"/>
              <a:buChar char="v"/>
            </a:pPr>
            <a:r>
              <a:rPr lang="en-US" i="0">
                <a:effectLst/>
              </a:rPr>
              <a:t>Book Ban Statute. </a:t>
            </a:r>
            <a:r>
              <a:rPr lang="en-US" b="1" i="0">
                <a:effectLst/>
              </a:rPr>
              <a:t>“</a:t>
            </a:r>
            <a:r>
              <a:rPr lang="en-US"/>
              <a:t>A public library must not ban, remove, or otherwise restrict access to a book or other material based solely on its viewpoint or the messages, ideas, or opinions it conveys.” (Minn. Stat. 134.51.)</a:t>
            </a:r>
          </a:p>
          <a:p>
            <a:pPr marL="342900" indent="-342900">
              <a:buFont typeface="Wingdings" panose="05000000000000000000" pitchFamily="2" charset="2"/>
              <a:buChar char="v"/>
            </a:pPr>
            <a:endParaRPr lang="en-US"/>
          </a:p>
          <a:p>
            <a:pPr marL="342900" indent="-342900">
              <a:buFont typeface="Wingdings" panose="05000000000000000000" pitchFamily="2" charset="2"/>
              <a:buChar char="v"/>
            </a:pPr>
            <a:r>
              <a:rPr lang="en-US"/>
              <a:t>Freedom of speech. Freedom to learn. (Minn. Const. Art. 1 § 3.) </a:t>
            </a:r>
          </a:p>
          <a:p>
            <a:pPr marL="342900" indent="-342900">
              <a:buFont typeface="Wingdings" panose="05000000000000000000" pitchFamily="2" charset="2"/>
              <a:buChar char="v"/>
            </a:pPr>
            <a:endParaRPr lang="en-US"/>
          </a:p>
          <a:p>
            <a:pPr marL="342900" indent="-342900">
              <a:buFont typeface="Wingdings" panose="05000000000000000000" pitchFamily="2" charset="2"/>
              <a:buChar char="v"/>
            </a:pPr>
            <a:r>
              <a:rPr lang="en-US" i="0">
                <a:effectLst/>
              </a:rPr>
              <a:t>Right to general and uniform system of public schools</a:t>
            </a:r>
            <a:r>
              <a:rPr lang="en-US" b="0" i="0">
                <a:effectLst/>
              </a:rPr>
              <a:t>. (</a:t>
            </a:r>
            <a:r>
              <a:rPr lang="en-US"/>
              <a:t>Minn. Const. Art. 13 § 1.)</a:t>
            </a:r>
            <a:endParaRPr lang="en-US" b="0" i="0">
              <a:effectLst/>
            </a:endParaRPr>
          </a:p>
        </p:txBody>
      </p:sp>
    </p:spTree>
    <p:extLst>
      <p:ext uri="{BB962C8B-B14F-4D97-AF65-F5344CB8AC3E}">
        <p14:creationId xmlns:p14="http://schemas.microsoft.com/office/powerpoint/2010/main" val="857484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C8B59-2941-EC7F-6A05-2BE4CF4F2F27}"/>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3592D302-FEA0-D93C-9BD9-2D1A8D95C3E0}"/>
              </a:ext>
            </a:extLst>
          </p:cNvPr>
          <p:cNvSpPr/>
          <p:nvPr/>
        </p:nvSpPr>
        <p:spPr>
          <a:xfrm>
            <a:off x="192025" y="1229710"/>
            <a:ext cx="11616348" cy="5436253"/>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8D661F82-FC9C-6671-6533-19647A2E0CC3}"/>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3586AD6-044A-D10E-E966-007824BF7BC7}"/>
              </a:ext>
            </a:extLst>
          </p:cNvPr>
          <p:cNvSpPr txBox="1"/>
          <p:nvPr/>
        </p:nvSpPr>
        <p:spPr>
          <a:xfrm>
            <a:off x="383594" y="268137"/>
            <a:ext cx="11443139" cy="1200329"/>
          </a:xfrm>
          <a:prstGeom prst="rect">
            <a:avLst/>
          </a:prstGeom>
          <a:noFill/>
        </p:spPr>
        <p:txBody>
          <a:bodyPr wrap="square" lIns="91440" tIns="45720" rIns="91440" bIns="45720" rtlCol="0" anchor="t">
            <a:spAutoFit/>
          </a:bodyPr>
          <a:lstStyle/>
          <a:p>
            <a:r>
              <a:rPr lang="en-US" sz="3600">
                <a:solidFill>
                  <a:srgbClr val="130F54"/>
                </a:solidFill>
              </a:rPr>
              <a:t>Trends To Watch For: </a:t>
            </a:r>
            <a:r>
              <a:rPr lang="en-US" sz="3600" err="1">
                <a:solidFill>
                  <a:srgbClr val="130F54"/>
                </a:solidFill>
              </a:rPr>
              <a:t>Opt</a:t>
            </a:r>
            <a:r>
              <a:rPr lang="en-US" sz="3600">
                <a:solidFill>
                  <a:srgbClr val="130F54"/>
                </a:solidFill>
              </a:rPr>
              <a:t> Outs</a:t>
            </a:r>
            <a:endParaRPr lang="en-US" sz="3600">
              <a:solidFill>
                <a:srgbClr val="000000"/>
              </a:solidFill>
            </a:endParaRPr>
          </a:p>
          <a:p>
            <a:endParaRPr lang="en-US" sz="3600">
              <a:solidFill>
                <a:srgbClr val="130F54"/>
              </a:solidFill>
            </a:endParaRPr>
          </a:p>
        </p:txBody>
      </p:sp>
      <p:sp>
        <p:nvSpPr>
          <p:cNvPr id="16" name="Rectangle 15">
            <a:extLst>
              <a:ext uri="{FF2B5EF4-FFF2-40B4-BE49-F238E27FC236}">
                <a16:creationId xmlns:a16="http://schemas.microsoft.com/office/drawing/2014/main" id="{8AD3919C-CC8F-81F7-8BF1-AA0A4F201127}"/>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14D33797-060B-4582-33B2-C36E29131A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63F273F-3330-C7B3-BEDF-2852A90BA6B7}"/>
              </a:ext>
            </a:extLst>
          </p:cNvPr>
          <p:cNvSpPr txBox="1"/>
          <p:nvPr/>
        </p:nvSpPr>
        <p:spPr>
          <a:xfrm>
            <a:off x="415162" y="1229711"/>
            <a:ext cx="11228284" cy="7301346"/>
          </a:xfrm>
          <a:prstGeom prst="rect">
            <a:avLst/>
          </a:prstGeom>
          <a:noFill/>
        </p:spPr>
        <p:txBody>
          <a:bodyPr wrap="square" lIns="91440" tIns="45720" rIns="91440" bIns="45720" numCol="2" rtlCol="0" anchor="t">
            <a:spAutoFit/>
          </a:bodyPr>
          <a:lstStyle/>
          <a:p>
            <a:pPr algn="l"/>
            <a:r>
              <a:rPr lang="en-US" sz="1600" b="1"/>
              <a:t>What might happen:</a:t>
            </a:r>
          </a:p>
          <a:p>
            <a:pPr algn="l"/>
            <a:endParaRPr lang="en-US" sz="1600" b="1"/>
          </a:p>
          <a:p>
            <a:pPr marL="342900" indent="-342900" algn="l">
              <a:buFont typeface="Wingdings" panose="05000000000000000000" pitchFamily="2" charset="2"/>
              <a:buChar char="v"/>
            </a:pPr>
            <a:r>
              <a:rPr lang="en-US" sz="1600"/>
              <a:t>Groups of parents seeking global opt outs from specific representation in curriculum and books, often LGBTQ+ representation. </a:t>
            </a:r>
          </a:p>
          <a:p>
            <a:pPr marL="342900" indent="-342900" algn="l">
              <a:buFont typeface="Wingdings" panose="05000000000000000000" pitchFamily="2" charset="2"/>
              <a:buChar char="v"/>
            </a:pPr>
            <a:endParaRPr lang="en-US" sz="1600"/>
          </a:p>
          <a:p>
            <a:pPr marL="342900" indent="-342900" algn="l">
              <a:buFont typeface="Wingdings" panose="05000000000000000000" pitchFamily="2" charset="2"/>
              <a:buChar char="v"/>
            </a:pPr>
            <a:r>
              <a:rPr lang="en-US" sz="1600" i="0">
                <a:effectLst/>
              </a:rPr>
              <a:t>School Board/Administrators removing books from shelves in classrooms and/or libraries or locking up books because of broad opt out requests. </a:t>
            </a:r>
          </a:p>
          <a:p>
            <a:pPr algn="l"/>
            <a:endParaRPr lang="en-US" sz="1600" i="0">
              <a:effectLst/>
            </a:endParaRPr>
          </a:p>
          <a:p>
            <a:pPr marL="342900" indent="-342900" algn="l">
              <a:buFont typeface="Wingdings" panose="05000000000000000000" pitchFamily="2" charset="2"/>
              <a:buChar char="v"/>
            </a:pPr>
            <a:r>
              <a:rPr lang="en-US" sz="1600"/>
              <a:t>School district accommodating hundreds of opt outs without requiring parents to review curriculum and make alternative instruction arrangements and in a manner that stigmatizes and harms students from protected classes. </a:t>
            </a:r>
            <a:endParaRPr lang="en-US" sz="1600" b="0" i="0">
              <a:effectLst/>
            </a:endParaRPr>
          </a:p>
          <a:p>
            <a:pPr marL="342900" indent="-342900" algn="l">
              <a:buFont typeface="Wingdings" panose="05000000000000000000" pitchFamily="2" charset="2"/>
              <a:buChar char="v"/>
            </a:pPr>
            <a:endParaRPr lang="en-US" sz="1600"/>
          </a:p>
          <a:p>
            <a:pPr marL="342900" indent="-342900" algn="l">
              <a:buFont typeface="Wingdings" panose="05000000000000000000" pitchFamily="2" charset="2"/>
              <a:buChar char="v"/>
            </a:pPr>
            <a:endParaRPr lang="en-US" sz="1600"/>
          </a:p>
          <a:p>
            <a:pPr marL="342900" indent="-342900" algn="l">
              <a:buFont typeface="Wingdings" panose="05000000000000000000" pitchFamily="2" charset="2"/>
              <a:buChar char="v"/>
            </a:pPr>
            <a:endParaRPr lang="en-US" sz="1600"/>
          </a:p>
          <a:p>
            <a:pPr marL="342900" indent="-342900" algn="l">
              <a:buFont typeface="Wingdings" panose="05000000000000000000" pitchFamily="2" charset="2"/>
              <a:buChar char="v"/>
            </a:pPr>
            <a:endParaRPr lang="en-US" sz="1600"/>
          </a:p>
          <a:p>
            <a:pPr marL="342900" indent="-342900" algn="l">
              <a:buFont typeface="Wingdings" panose="05000000000000000000" pitchFamily="2" charset="2"/>
              <a:buChar char="v"/>
            </a:pPr>
            <a:endParaRPr lang="en-US" sz="1600"/>
          </a:p>
          <a:p>
            <a:pPr algn="l"/>
            <a:endParaRPr lang="en-US" sz="1600"/>
          </a:p>
          <a:p>
            <a:pPr marL="342900" indent="-342900" algn="l">
              <a:buFont typeface="Wingdings" panose="05000000000000000000" pitchFamily="2" charset="2"/>
              <a:buChar char="v"/>
            </a:pPr>
            <a:endParaRPr lang="en-US" sz="1600"/>
          </a:p>
          <a:p>
            <a:pPr marL="342900" indent="-342900" algn="l">
              <a:buFont typeface="Wingdings" panose="05000000000000000000" pitchFamily="2" charset="2"/>
              <a:buChar char="v"/>
            </a:pPr>
            <a:endParaRPr lang="en-US" sz="1600" b="1" i="0">
              <a:effectLst/>
            </a:endParaRPr>
          </a:p>
          <a:p>
            <a:pPr marL="342900" indent="-342900" algn="l">
              <a:buFont typeface="Wingdings" panose="05000000000000000000" pitchFamily="2" charset="2"/>
              <a:buChar char="v"/>
            </a:pPr>
            <a:endParaRPr lang="en-US" sz="1600" b="1"/>
          </a:p>
          <a:p>
            <a:pPr marL="342900" indent="-342900" algn="l">
              <a:buFont typeface="Wingdings" panose="05000000000000000000" pitchFamily="2" charset="2"/>
              <a:buChar char="v"/>
            </a:pPr>
            <a:endParaRPr lang="en-US" sz="1600" b="1" i="0">
              <a:effectLst/>
            </a:endParaRPr>
          </a:p>
          <a:p>
            <a:pPr marL="342900" indent="-342900" algn="l">
              <a:buFont typeface="Wingdings" panose="05000000000000000000" pitchFamily="2" charset="2"/>
              <a:buChar char="v"/>
            </a:pPr>
            <a:endParaRPr lang="en-US" sz="1600" b="0" i="0">
              <a:effectLst/>
            </a:endParaRPr>
          </a:p>
          <a:p>
            <a:pPr marL="342900" indent="-342900" algn="l">
              <a:buFont typeface="Wingdings" panose="05000000000000000000" pitchFamily="2" charset="2"/>
              <a:buChar char="v"/>
            </a:pPr>
            <a:endParaRPr lang="en-US" sz="1600"/>
          </a:p>
          <a:p>
            <a:pPr marL="342900" indent="-342900" algn="l">
              <a:buFont typeface="Wingdings" panose="05000000000000000000" pitchFamily="2" charset="2"/>
              <a:buChar char="v"/>
            </a:pPr>
            <a:endParaRPr lang="en-US" sz="1600" b="0" i="0">
              <a:effectLst/>
            </a:endParaRPr>
          </a:p>
          <a:p>
            <a:pPr marL="342900" indent="-342900" algn="l">
              <a:buFont typeface="Wingdings" panose="05000000000000000000" pitchFamily="2" charset="2"/>
              <a:buChar char="v"/>
            </a:pPr>
            <a:endParaRPr lang="en-US" sz="1600"/>
          </a:p>
          <a:p>
            <a:pPr marL="342900" indent="-342900" algn="l">
              <a:buFont typeface="Wingdings" panose="05000000000000000000" pitchFamily="2" charset="2"/>
              <a:buChar char="v"/>
            </a:pPr>
            <a:endParaRPr lang="en-US" sz="1600" b="0" i="0">
              <a:effectLst/>
            </a:endParaRPr>
          </a:p>
          <a:p>
            <a:pPr algn="l"/>
            <a:r>
              <a:rPr lang="en-US" sz="1600" b="1" i="0">
                <a:effectLst/>
              </a:rPr>
              <a:t>Legal Authority</a:t>
            </a:r>
          </a:p>
          <a:p>
            <a:pPr algn="l"/>
            <a:endParaRPr lang="en-US" sz="1600" b="1" i="0">
              <a:effectLst/>
            </a:endParaRPr>
          </a:p>
          <a:p>
            <a:pPr marL="342900" indent="-342900" algn="l">
              <a:buFont typeface="Wingdings" panose="05000000000000000000" pitchFamily="2" charset="2"/>
              <a:buChar char="v"/>
            </a:pPr>
            <a:r>
              <a:rPr lang="en-US" sz="1600" i="0">
                <a:effectLst/>
              </a:rPr>
              <a:t>Under Minnesota law, parents may review the content of instructional materials and “opt out” their child from specific content by making reasonable arrangements for alternative instruction. (Minn. Stat. 120B.20.)</a:t>
            </a:r>
          </a:p>
          <a:p>
            <a:pPr algn="l"/>
            <a:endParaRPr lang="en-US" sz="1600" i="0">
              <a:effectLst/>
            </a:endParaRPr>
          </a:p>
          <a:p>
            <a:pPr marL="342900" indent="-342900">
              <a:buFont typeface="Wingdings" panose="05000000000000000000" pitchFamily="2" charset="2"/>
              <a:buChar char="v"/>
            </a:pPr>
            <a:r>
              <a:rPr lang="en-US" sz="1600"/>
              <a:t>Schools must administer opt out requests so they do not create a discriminatory environment for students based on their race, religion, national origin, sex, gender identity, status with regard to public assistance, sexual orientation, or disability. (MHRA and Minn. Const.)</a:t>
            </a:r>
            <a:r>
              <a:rPr lang="en-US" sz="1600" b="1"/>
              <a:t> </a:t>
            </a:r>
          </a:p>
          <a:p>
            <a:endParaRPr lang="en-US" sz="1600" b="1"/>
          </a:p>
          <a:p>
            <a:pPr marL="342900" indent="-342900">
              <a:buFont typeface="Wingdings" panose="05000000000000000000" pitchFamily="2" charset="2"/>
              <a:buChar char="v"/>
            </a:pPr>
            <a:r>
              <a:rPr lang="en-US" sz="1600"/>
              <a:t>Recent Supreme Court decisions do not meaningfully impact our opt out and human rights laws. (</a:t>
            </a:r>
            <a:r>
              <a:rPr lang="en-US" sz="1600" i="1"/>
              <a:t>Mahmoud v. Taylor</a:t>
            </a:r>
            <a:r>
              <a:rPr lang="en-US" sz="1600"/>
              <a:t>, 145 </a:t>
            </a:r>
            <a:r>
              <a:rPr lang="en-US" sz="1600" err="1"/>
              <a:t>S.Ct</a:t>
            </a:r>
            <a:r>
              <a:rPr lang="en-US" sz="1600"/>
              <a:t>. 2332 (2025))</a:t>
            </a:r>
          </a:p>
          <a:p>
            <a:endParaRPr lang="en-US" sz="1600"/>
          </a:p>
          <a:p>
            <a:pPr marL="342900" indent="-342900">
              <a:buFont typeface="Wingdings" panose="05000000000000000000" pitchFamily="2" charset="2"/>
              <a:buChar char="v"/>
            </a:pPr>
            <a:r>
              <a:rPr lang="en-US" sz="1600"/>
              <a:t>The opt out law does not allow opt outs from library books, classroom discussions, wall hangings, etc.</a:t>
            </a:r>
          </a:p>
          <a:p>
            <a:pPr marL="342900" indent="-342900">
              <a:buFont typeface="Wingdings" panose="05000000000000000000" pitchFamily="2" charset="2"/>
              <a:buChar char="v"/>
            </a:pPr>
            <a:endParaRPr lang="en-US" sz="1600"/>
          </a:p>
          <a:p>
            <a:pPr marL="342900" indent="-342900" algn="l">
              <a:buFont typeface="Wingdings" panose="05000000000000000000" pitchFamily="2" charset="2"/>
              <a:buChar char="v"/>
            </a:pPr>
            <a:endParaRPr lang="en-US" b="0" i="0">
              <a:effectLst/>
            </a:endParaRPr>
          </a:p>
          <a:p>
            <a:pPr marL="342900" indent="-342900" algn="l">
              <a:buFont typeface="Wingdings" panose="05000000000000000000" pitchFamily="2" charset="2"/>
              <a:buChar char="v"/>
            </a:pPr>
            <a:endParaRPr lang="en-US" b="0" i="0">
              <a:effectLst/>
            </a:endParaRPr>
          </a:p>
        </p:txBody>
      </p:sp>
      <p:pic>
        <p:nvPicPr>
          <p:cNvPr id="6" name="Picture 5">
            <a:extLst>
              <a:ext uri="{FF2B5EF4-FFF2-40B4-BE49-F238E27FC236}">
                <a16:creationId xmlns:a16="http://schemas.microsoft.com/office/drawing/2014/main" id="{C00E0043-1D5E-EBD6-D4A4-98B2B9E84BAC}"/>
              </a:ext>
            </a:extLst>
          </p:cNvPr>
          <p:cNvPicPr>
            <a:picLocks noChangeAspect="1"/>
          </p:cNvPicPr>
          <p:nvPr/>
        </p:nvPicPr>
        <p:blipFill>
          <a:blip r:embed="rId4"/>
          <a:stretch>
            <a:fillRect/>
          </a:stretch>
        </p:blipFill>
        <p:spPr>
          <a:xfrm>
            <a:off x="1015346" y="4685670"/>
            <a:ext cx="4362310" cy="2838067"/>
          </a:xfrm>
          <a:prstGeom prst="rect">
            <a:avLst/>
          </a:prstGeom>
        </p:spPr>
      </p:pic>
    </p:spTree>
    <p:extLst>
      <p:ext uri="{BB962C8B-B14F-4D97-AF65-F5344CB8AC3E}">
        <p14:creationId xmlns:p14="http://schemas.microsoft.com/office/powerpoint/2010/main" val="3668761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09202-8CBA-EFC9-AFB0-9CCFCA5484F9}"/>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025B9F98-8F0A-FF0B-30FA-BBD8F190F51E}"/>
              </a:ext>
            </a:extLst>
          </p:cNvPr>
          <p:cNvSpPr/>
          <p:nvPr/>
        </p:nvSpPr>
        <p:spPr>
          <a:xfrm>
            <a:off x="314614" y="1311180"/>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14730D0D-21AC-9B9A-22AF-5489CF79F204}"/>
              </a:ext>
            </a:extLst>
          </p:cNvPr>
          <p:cNvCxnSpPr>
            <a:cxnSpLocks/>
          </p:cNvCxnSpPr>
          <p:nvPr/>
        </p:nvCxnSpPr>
        <p:spPr>
          <a:xfrm>
            <a:off x="0" y="1229711"/>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151091E-F226-5595-713A-FDDD98880C77}"/>
              </a:ext>
            </a:extLst>
          </p:cNvPr>
          <p:cNvSpPr txBox="1"/>
          <p:nvPr/>
        </p:nvSpPr>
        <p:spPr>
          <a:xfrm>
            <a:off x="314614" y="53004"/>
            <a:ext cx="11443139" cy="1754326"/>
          </a:xfrm>
          <a:prstGeom prst="rect">
            <a:avLst/>
          </a:prstGeom>
          <a:noFill/>
        </p:spPr>
        <p:txBody>
          <a:bodyPr wrap="square" lIns="91440" tIns="45720" rIns="91440" bIns="45720" rtlCol="0" anchor="t">
            <a:spAutoFit/>
          </a:bodyPr>
          <a:lstStyle/>
          <a:p>
            <a:r>
              <a:rPr lang="en-US" sz="3400">
                <a:solidFill>
                  <a:srgbClr val="130F54"/>
                </a:solidFill>
              </a:rPr>
              <a:t>Trends To Watch For: Rescinding DEI Efforts/Curriculum Changes</a:t>
            </a:r>
            <a:endParaRPr lang="en-US" sz="3400">
              <a:solidFill>
                <a:srgbClr val="000000"/>
              </a:solidFill>
            </a:endParaRPr>
          </a:p>
          <a:p>
            <a:endParaRPr lang="en-US" sz="3600">
              <a:solidFill>
                <a:srgbClr val="130F54"/>
              </a:solidFill>
            </a:endParaRPr>
          </a:p>
        </p:txBody>
      </p:sp>
      <p:sp>
        <p:nvSpPr>
          <p:cNvPr id="16" name="Rectangle 15">
            <a:extLst>
              <a:ext uri="{FF2B5EF4-FFF2-40B4-BE49-F238E27FC236}">
                <a16:creationId xmlns:a16="http://schemas.microsoft.com/office/drawing/2014/main" id="{F278FC47-B0FC-7516-22CB-0541A7DB1B28}"/>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75B98F69-726C-898B-B768-00FE5ACD0B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AD12484-28E2-B288-A2BB-26C9CAFDF3C5}"/>
              </a:ext>
            </a:extLst>
          </p:cNvPr>
          <p:cNvSpPr txBox="1"/>
          <p:nvPr/>
        </p:nvSpPr>
        <p:spPr>
          <a:xfrm>
            <a:off x="452642" y="1391052"/>
            <a:ext cx="11186588" cy="6740307"/>
          </a:xfrm>
          <a:prstGeom prst="rect">
            <a:avLst/>
          </a:prstGeom>
          <a:noFill/>
        </p:spPr>
        <p:txBody>
          <a:bodyPr wrap="square" lIns="91440" tIns="45720" rIns="91440" bIns="45720" numCol="2" rtlCol="0" anchor="t">
            <a:spAutoFit/>
          </a:bodyPr>
          <a:lstStyle/>
          <a:p>
            <a:pPr algn="l"/>
            <a:r>
              <a:rPr lang="en-US" b="1"/>
              <a:t>What might happen:</a:t>
            </a:r>
          </a:p>
          <a:p>
            <a:pPr algn="l"/>
            <a:endParaRPr lang="en-US" b="1"/>
          </a:p>
          <a:p>
            <a:pPr marL="342900" indent="-342900" algn="l">
              <a:buFont typeface="Wingdings" panose="05000000000000000000" pitchFamily="2" charset="2"/>
              <a:buChar char="v"/>
            </a:pPr>
            <a:r>
              <a:rPr lang="en-US"/>
              <a:t>School Board rescinding diversity, equity, and inclusion policies or resolutions.</a:t>
            </a:r>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r>
              <a:rPr lang="en-US"/>
              <a:t>School Board eliminating DEI positions.</a:t>
            </a:r>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r>
              <a:rPr lang="en-US"/>
              <a:t>The termination of district leaders who are pursuing anti-racist and inclusive curriculum.</a:t>
            </a:r>
          </a:p>
          <a:p>
            <a:pPr algn="l"/>
            <a:r>
              <a:rPr lang="en-US"/>
              <a:t> </a:t>
            </a:r>
          </a:p>
          <a:p>
            <a:pPr marL="342900" indent="-342900" algn="l">
              <a:buFont typeface="Wingdings" panose="05000000000000000000" pitchFamily="2" charset="2"/>
              <a:buChar char="v"/>
            </a:pPr>
            <a:r>
              <a:rPr lang="en-US"/>
              <a:t>School Board refusing to adopt curriculum compliant with elements of state-mandated academic standards to avoid representation of diverse communities or ethnic studies. </a:t>
            </a:r>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algn="l"/>
            <a:r>
              <a:rPr lang="en-US" b="1"/>
              <a:t>Legal Authority:</a:t>
            </a:r>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r>
              <a:rPr lang="en-US"/>
              <a:t>Minnesota legislature sets academic standards and school districts must adopt curriculum that meets those standards. </a:t>
            </a:r>
          </a:p>
          <a:p>
            <a:pPr algn="l"/>
            <a:endParaRPr lang="en-US"/>
          </a:p>
          <a:p>
            <a:pPr marL="342900" indent="-342900">
              <a:buFont typeface="Wingdings" panose="05000000000000000000" pitchFamily="2" charset="2"/>
              <a:buChar char="v"/>
            </a:pPr>
            <a:r>
              <a:rPr lang="en-US"/>
              <a:t>Schools cannot discriminate based on students’ race, religion, national origin, sex, gender identity, status with regard to public assistance, sexual orientation, or disability. MHRA and Minn. Const.</a:t>
            </a:r>
            <a:r>
              <a:rPr lang="en-US" b="1"/>
              <a:t> </a:t>
            </a:r>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r>
              <a:rPr lang="en-US"/>
              <a:t>DOE “Dear Colleague” letter directing states to “certify” their “compliance” with “antidiscrimination obligations” by eliminating DEI programs in order to continue receiving federal financial assistance. Three judges have issued preliminary stays and injunctions of these requirements.  </a:t>
            </a:r>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b="1" i="0">
              <a:effectLst/>
            </a:endParaRPr>
          </a:p>
          <a:p>
            <a:pPr marL="342900" indent="-342900" algn="l">
              <a:buFont typeface="Wingdings" panose="05000000000000000000" pitchFamily="2" charset="2"/>
              <a:buChar char="v"/>
            </a:pPr>
            <a:endParaRPr lang="en-US" b="1"/>
          </a:p>
          <a:p>
            <a:pPr marL="342900" indent="-342900" algn="l">
              <a:buFont typeface="Wingdings" panose="05000000000000000000" pitchFamily="2" charset="2"/>
              <a:buChar char="v"/>
            </a:pPr>
            <a:endParaRPr lang="en-US" b="1" i="0">
              <a:effectLst/>
            </a:endParaRPr>
          </a:p>
          <a:p>
            <a:pPr marL="342900" indent="-342900" algn="l">
              <a:buFont typeface="Wingdings" panose="05000000000000000000" pitchFamily="2" charset="2"/>
              <a:buChar char="v"/>
            </a:pPr>
            <a:endParaRPr lang="en-US" b="0" i="0">
              <a:effectLst/>
            </a:endParaRPr>
          </a:p>
        </p:txBody>
      </p:sp>
    </p:spTree>
    <p:extLst>
      <p:ext uri="{BB962C8B-B14F-4D97-AF65-F5344CB8AC3E}">
        <p14:creationId xmlns:p14="http://schemas.microsoft.com/office/powerpoint/2010/main" val="4145203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C88C6-118F-5CF7-17A1-CE6AD1A4652A}"/>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0341193E-7415-95FD-5CD0-B23616D577A7}"/>
              </a:ext>
            </a:extLst>
          </p:cNvPr>
          <p:cNvSpPr/>
          <p:nvPr/>
        </p:nvSpPr>
        <p:spPr>
          <a:xfrm>
            <a:off x="173737" y="1229710"/>
            <a:ext cx="11634636" cy="5500267"/>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A32F716B-057D-6F53-ADBA-229D3DF289A3}"/>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ED457C1-245E-B4DD-BF64-86D93B15CCCD}"/>
              </a:ext>
            </a:extLst>
          </p:cNvPr>
          <p:cNvSpPr txBox="1"/>
          <p:nvPr/>
        </p:nvSpPr>
        <p:spPr>
          <a:xfrm>
            <a:off x="383594" y="268137"/>
            <a:ext cx="11443139" cy="1200329"/>
          </a:xfrm>
          <a:prstGeom prst="rect">
            <a:avLst/>
          </a:prstGeom>
          <a:noFill/>
        </p:spPr>
        <p:txBody>
          <a:bodyPr wrap="square" lIns="91440" tIns="45720" rIns="91440" bIns="45720" rtlCol="0" anchor="t">
            <a:spAutoFit/>
          </a:bodyPr>
          <a:lstStyle/>
          <a:p>
            <a:r>
              <a:rPr lang="en-US" sz="3600">
                <a:solidFill>
                  <a:srgbClr val="130F54"/>
                </a:solidFill>
              </a:rPr>
              <a:t>Trends To Watch For: Anti-Inclusion Actions</a:t>
            </a:r>
            <a:endParaRPr lang="en-US" sz="3600">
              <a:solidFill>
                <a:srgbClr val="000000"/>
              </a:solidFill>
            </a:endParaRPr>
          </a:p>
          <a:p>
            <a:endParaRPr lang="en-US" sz="3600">
              <a:solidFill>
                <a:srgbClr val="130F54"/>
              </a:solidFill>
            </a:endParaRPr>
          </a:p>
        </p:txBody>
      </p:sp>
      <p:sp>
        <p:nvSpPr>
          <p:cNvPr id="16" name="Rectangle 15">
            <a:extLst>
              <a:ext uri="{FF2B5EF4-FFF2-40B4-BE49-F238E27FC236}">
                <a16:creationId xmlns:a16="http://schemas.microsoft.com/office/drawing/2014/main" id="{EFD5BCDC-2605-F89E-0E64-E58324102B8D}"/>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DABE229C-9B92-ECEB-3BAB-8569505AE8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5F5258C-B666-5E38-8937-7648C7185842}"/>
              </a:ext>
            </a:extLst>
          </p:cNvPr>
          <p:cNvSpPr txBox="1"/>
          <p:nvPr/>
        </p:nvSpPr>
        <p:spPr>
          <a:xfrm>
            <a:off x="502920" y="1399033"/>
            <a:ext cx="11140525" cy="7694414"/>
          </a:xfrm>
          <a:prstGeom prst="rect">
            <a:avLst/>
          </a:prstGeom>
          <a:noFill/>
        </p:spPr>
        <p:txBody>
          <a:bodyPr wrap="square" lIns="91440" tIns="45720" rIns="91440" bIns="45720" numCol="2" rtlCol="0" anchor="t">
            <a:spAutoFit/>
          </a:bodyPr>
          <a:lstStyle/>
          <a:p>
            <a:pPr algn="l"/>
            <a:r>
              <a:rPr lang="en-US" sz="1600" b="1"/>
              <a:t>What might happen:</a:t>
            </a:r>
          </a:p>
          <a:p>
            <a:pPr marL="342900" indent="-342900" algn="l">
              <a:buFont typeface="Wingdings" panose="05000000000000000000" pitchFamily="2" charset="2"/>
              <a:buChar char="v"/>
            </a:pPr>
            <a:endParaRPr lang="en-US" sz="1600" b="1"/>
          </a:p>
          <a:p>
            <a:pPr marL="342900" indent="-342900" algn="l">
              <a:buFont typeface="Wingdings" panose="05000000000000000000" pitchFamily="2" charset="2"/>
              <a:buChar char="v"/>
            </a:pPr>
            <a:r>
              <a:rPr lang="en-US" sz="1600"/>
              <a:t>School Board restricting ability to form affinity clubs (cultural, BIPOC, LGBTQ+, etc.).</a:t>
            </a:r>
          </a:p>
          <a:p>
            <a:pPr algn="l"/>
            <a:endParaRPr lang="en-US" sz="1600"/>
          </a:p>
          <a:p>
            <a:pPr marL="342900" indent="-342900" algn="l">
              <a:buFont typeface="Wingdings" panose="05000000000000000000" pitchFamily="2" charset="2"/>
              <a:buChar char="v"/>
            </a:pPr>
            <a:r>
              <a:rPr lang="en-US" sz="1600"/>
              <a:t>School Board rolling back or refusing to adopt gender inclusion policies. </a:t>
            </a:r>
          </a:p>
          <a:p>
            <a:pPr algn="l"/>
            <a:endParaRPr lang="en-US" sz="1600"/>
          </a:p>
          <a:p>
            <a:pPr marL="342900" indent="-342900" algn="l">
              <a:buFont typeface="Wingdings" panose="05000000000000000000" pitchFamily="2" charset="2"/>
              <a:buChar char="v"/>
            </a:pPr>
            <a:r>
              <a:rPr lang="en-US" sz="1600"/>
              <a:t>School Board or community members seeking to exclude participation in sports consistent with gender identity in the name of “compliance” with demands of federal Department of Education. </a:t>
            </a:r>
          </a:p>
          <a:p>
            <a:pPr algn="l"/>
            <a:endParaRPr lang="en-US" sz="1600"/>
          </a:p>
          <a:p>
            <a:pPr marL="342900" indent="-342900" algn="l">
              <a:buFont typeface="Wingdings" panose="05000000000000000000" pitchFamily="2" charset="2"/>
              <a:buChar char="v"/>
            </a:pPr>
            <a:r>
              <a:rPr lang="en-US" sz="1600"/>
              <a:t>School Board restricting student speech and expression in support of LGBTQ+, BIPOC, immigrant communities.  </a:t>
            </a:r>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algn="l"/>
            <a:r>
              <a:rPr lang="en-US" sz="1600" b="1"/>
              <a:t>Legal Authority</a:t>
            </a:r>
          </a:p>
          <a:p>
            <a:pPr marL="342900" indent="-342900" algn="l">
              <a:buFont typeface="Wingdings" panose="05000000000000000000" pitchFamily="2" charset="2"/>
              <a:buChar char="v"/>
            </a:pPr>
            <a:endParaRPr lang="en-US" sz="1600"/>
          </a:p>
          <a:p>
            <a:pPr marL="342900" indent="-342900">
              <a:buFont typeface="Wingdings" panose="05000000000000000000" pitchFamily="2" charset="2"/>
              <a:buChar char="v"/>
            </a:pPr>
            <a:r>
              <a:rPr lang="en-US" sz="1600"/>
              <a:t>If school permits noncurricular student groups, then it must allow students to form their own non-curricular groups with same access and opportunities as other noncurricular groups. (Equal Access Act.)</a:t>
            </a:r>
          </a:p>
          <a:p>
            <a:pPr marL="342900" indent="-342900">
              <a:buFont typeface="Wingdings" panose="05000000000000000000" pitchFamily="2" charset="2"/>
              <a:buChar char="v"/>
            </a:pPr>
            <a:endParaRPr lang="en-US" sz="1600"/>
          </a:p>
          <a:p>
            <a:pPr marL="342900" indent="-342900">
              <a:buFont typeface="Wingdings" panose="05000000000000000000" pitchFamily="2" charset="2"/>
              <a:buChar char="v"/>
            </a:pPr>
            <a:r>
              <a:rPr lang="en-US" sz="1600" i="1"/>
              <a:t>N.H. v. Anoka-Hennepin Sch. Dist. No. 11</a:t>
            </a:r>
            <a:r>
              <a:rPr lang="en-US" sz="1600"/>
              <a:t>, 950 N.W.2d 553 (Minn. Ct. App. 2020); MHRA; Minn. Const. Art. 1 § 2 &amp; 3; Minn. Op. Atty. Gen. 1035 (Feb. 20, 2025); MSHSL 300.03, 2024-2025 MSHSL Official Handbook. (While federal DOE Office of Civil Rights recently made findings to the contrary, the action is ongoing and those findings do not have the force of law.)</a:t>
            </a:r>
          </a:p>
          <a:p>
            <a:endParaRPr lang="en-US" sz="1600"/>
          </a:p>
          <a:p>
            <a:pPr marL="342900" indent="-342900">
              <a:buFont typeface="Wingdings" panose="05000000000000000000" pitchFamily="2" charset="2"/>
              <a:buChar char="v"/>
            </a:pPr>
            <a:r>
              <a:rPr lang="en-US" sz="1600"/>
              <a:t>Freedom of speech. Freedom to learn. (Minn. Const. Art. 1 § 3.) </a:t>
            </a:r>
          </a:p>
          <a:p>
            <a:pPr marL="342900" indent="-342900">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i="0">
              <a:effectLst/>
            </a:endParaRPr>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i="0">
              <a:effectLst/>
            </a:endParaRPr>
          </a:p>
          <a:p>
            <a:pPr marL="342900" indent="-342900" algn="l">
              <a:buFont typeface="Wingdings" panose="05000000000000000000" pitchFamily="2" charset="2"/>
              <a:buChar char="v"/>
            </a:pPr>
            <a:endParaRPr lang="en-US" i="0">
              <a:effectLst/>
            </a:endParaRPr>
          </a:p>
          <a:p>
            <a:pPr marL="342900" indent="-342900" algn="l">
              <a:buFont typeface="Wingdings" panose="05000000000000000000" pitchFamily="2" charset="2"/>
              <a:buChar char="v"/>
            </a:pPr>
            <a:endParaRPr lang="en-US" b="0" i="0">
              <a:effectLst/>
            </a:endParaRPr>
          </a:p>
        </p:txBody>
      </p:sp>
    </p:spTree>
    <p:extLst>
      <p:ext uri="{BB962C8B-B14F-4D97-AF65-F5344CB8AC3E}">
        <p14:creationId xmlns:p14="http://schemas.microsoft.com/office/powerpoint/2010/main" val="2585221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47407AB4-2E0C-FC44-BCA5-034B80B7973F}"/>
              </a:ext>
            </a:extLst>
          </p:cNvPr>
          <p:cNvSpPr/>
          <p:nvPr/>
        </p:nvSpPr>
        <p:spPr>
          <a:xfrm>
            <a:off x="283779" y="1094094"/>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70B15C1A-42D0-1F46-B027-B13322697F5C}"/>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7466DF-8990-3743-A43E-62FD944E88F8}"/>
              </a:ext>
            </a:extLst>
          </p:cNvPr>
          <p:cNvSpPr txBox="1"/>
          <p:nvPr/>
        </p:nvSpPr>
        <p:spPr>
          <a:xfrm>
            <a:off x="383627" y="260114"/>
            <a:ext cx="11443139" cy="646331"/>
          </a:xfrm>
          <a:prstGeom prst="rect">
            <a:avLst/>
          </a:prstGeom>
          <a:noFill/>
        </p:spPr>
        <p:txBody>
          <a:bodyPr wrap="square" rtlCol="0" anchor="t">
            <a:spAutoFit/>
          </a:bodyPr>
          <a:lstStyle/>
          <a:p>
            <a:r>
              <a:rPr lang="en-US" sz="3600">
                <a:solidFill>
                  <a:srgbClr val="130F54"/>
                </a:solidFill>
              </a:rPr>
              <a:t>Agenda</a:t>
            </a:r>
          </a:p>
        </p:txBody>
      </p:sp>
      <p:sp>
        <p:nvSpPr>
          <p:cNvPr id="16" name="Rectangle 15">
            <a:extLst>
              <a:ext uri="{FF2B5EF4-FFF2-40B4-BE49-F238E27FC236}">
                <a16:creationId xmlns:a16="http://schemas.microsoft.com/office/drawing/2014/main" id="{63AF7CB4-AC30-3746-9EFE-E182A816ADDC}"/>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58FA5DC-7C2B-2649-A711-04588CFC0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C986AED-52DD-A4C2-9E12-D001A32F7635}"/>
              </a:ext>
            </a:extLst>
          </p:cNvPr>
          <p:cNvSpPr txBox="1"/>
          <p:nvPr/>
        </p:nvSpPr>
        <p:spPr>
          <a:xfrm>
            <a:off x="356722" y="1182359"/>
            <a:ext cx="10142482" cy="4893647"/>
          </a:xfrm>
          <a:prstGeom prst="rect">
            <a:avLst/>
          </a:prstGeom>
          <a:noFill/>
        </p:spPr>
        <p:txBody>
          <a:bodyPr wrap="square" lIns="91440" tIns="45720" rIns="91440" bIns="45720" rtlCol="0" anchor="t">
            <a:spAutoFit/>
          </a:bodyPr>
          <a:lstStyle/>
          <a:p>
            <a:r>
              <a:rPr lang="en-US" sz="2200" b="1" dirty="0"/>
              <a:t>I. How a book ban in my children's school turned me into an organizer. Nikki Kruse-Dye</a:t>
            </a:r>
          </a:p>
          <a:p>
            <a:r>
              <a:rPr lang="en-US" b="1" dirty="0"/>
              <a:t>	</a:t>
            </a:r>
          </a:p>
          <a:p>
            <a:r>
              <a:rPr lang="en-US" sz="2200" b="1" dirty="0"/>
              <a:t>II. Know students’ First Amendment rights. Teresa Nelson </a:t>
            </a:r>
            <a:r>
              <a:rPr lang="en-US" sz="2400" b="1" dirty="0"/>
              <a:t>	</a:t>
            </a:r>
          </a:p>
          <a:p>
            <a:endParaRPr lang="en-US" b="1"/>
          </a:p>
          <a:p>
            <a:r>
              <a:rPr lang="en-US" sz="2200" b="1" dirty="0"/>
              <a:t>III. Know LGBTQ+ students’ rights. Catherine Ahlin-Halverson</a:t>
            </a:r>
          </a:p>
          <a:p>
            <a:endParaRPr lang="en-US" b="1"/>
          </a:p>
          <a:p>
            <a:r>
              <a:rPr lang="en-US" sz="2200" b="1" dirty="0"/>
              <a:t>IV. Know immigrant and BIPOC students’ rights. Teresa Nelson</a:t>
            </a:r>
          </a:p>
          <a:p>
            <a:endParaRPr lang="en-US" b="1"/>
          </a:p>
          <a:p>
            <a:r>
              <a:rPr lang="en-US" sz="2200" b="1" dirty="0"/>
              <a:t>V. Trends on extremist school boards and legal</a:t>
            </a:r>
          </a:p>
          <a:p>
            <a:r>
              <a:rPr lang="en-US" sz="2200" b="1" dirty="0"/>
              <a:t>protections against them. </a:t>
            </a:r>
          </a:p>
          <a:p>
            <a:r>
              <a:rPr lang="en-US" sz="2200" b="1" dirty="0"/>
              <a:t>Catherine Ahlin-Halverson</a:t>
            </a:r>
          </a:p>
          <a:p>
            <a:endParaRPr lang="en-US" b="1"/>
          </a:p>
          <a:p>
            <a:r>
              <a:rPr lang="en-US" sz="2200" b="1" dirty="0"/>
              <a:t>VI. What can you do? Join School Board Watch. </a:t>
            </a:r>
          </a:p>
          <a:p>
            <a:r>
              <a:rPr lang="en-US" sz="2200" b="1" dirty="0"/>
              <a:t>Julio Zelaya</a:t>
            </a:r>
            <a:endParaRPr lang="en-US" sz="2200" dirty="0"/>
          </a:p>
        </p:txBody>
      </p:sp>
      <p:pic>
        <p:nvPicPr>
          <p:cNvPr id="3" name="Picture 2" descr="A close-up of a fist&#10;&#10;Description automatically generated">
            <a:extLst>
              <a:ext uri="{FF2B5EF4-FFF2-40B4-BE49-F238E27FC236}">
                <a16:creationId xmlns:a16="http://schemas.microsoft.com/office/drawing/2014/main" id="{77B6ED01-D87C-6ADD-323D-63FBF924B36E}"/>
              </a:ext>
            </a:extLst>
          </p:cNvPr>
          <p:cNvPicPr>
            <a:picLocks noChangeAspect="1"/>
          </p:cNvPicPr>
          <p:nvPr/>
        </p:nvPicPr>
        <p:blipFill>
          <a:blip r:embed="rId4"/>
          <a:stretch>
            <a:fillRect/>
          </a:stretch>
        </p:blipFill>
        <p:spPr>
          <a:xfrm>
            <a:off x="7086243" y="3813843"/>
            <a:ext cx="2741579" cy="2479743"/>
          </a:xfrm>
          <a:prstGeom prst="rect">
            <a:avLst/>
          </a:prstGeom>
        </p:spPr>
      </p:pic>
    </p:spTree>
    <p:extLst>
      <p:ext uri="{BB962C8B-B14F-4D97-AF65-F5344CB8AC3E}">
        <p14:creationId xmlns:p14="http://schemas.microsoft.com/office/powerpoint/2010/main" val="2942820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60236-E4BE-2114-439A-73800940A4D3}"/>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87EC8E6C-CE0F-7613-811C-0547DE6CF459}"/>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4E527C04-02AF-73A5-A8C6-0FF23933C526}"/>
              </a:ext>
            </a:extLst>
          </p:cNvPr>
          <p:cNvCxnSpPr>
            <a:cxnSpLocks/>
          </p:cNvCxnSpPr>
          <p:nvPr/>
        </p:nvCxnSpPr>
        <p:spPr>
          <a:xfrm>
            <a:off x="0" y="1164567"/>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6AC36BD-A928-C1DF-1C0F-97D42A60ADFB}"/>
              </a:ext>
            </a:extLst>
          </p:cNvPr>
          <p:cNvSpPr txBox="1"/>
          <p:nvPr/>
        </p:nvSpPr>
        <p:spPr>
          <a:xfrm>
            <a:off x="283464" y="42039"/>
            <a:ext cx="11543269" cy="1754326"/>
          </a:xfrm>
          <a:prstGeom prst="rect">
            <a:avLst/>
          </a:prstGeom>
          <a:noFill/>
        </p:spPr>
        <p:txBody>
          <a:bodyPr wrap="square" lIns="91440" tIns="45720" rIns="91440" bIns="45720" rtlCol="0" anchor="t">
            <a:spAutoFit/>
          </a:bodyPr>
          <a:lstStyle/>
          <a:p>
            <a:r>
              <a:rPr lang="en-US" sz="3600">
                <a:solidFill>
                  <a:srgbClr val="130F54"/>
                </a:solidFill>
              </a:rPr>
              <a:t>Trends To Watch For: School Board Standing Up For Students</a:t>
            </a:r>
            <a:endParaRPr lang="en-US" sz="3600">
              <a:solidFill>
                <a:srgbClr val="000000"/>
              </a:solidFill>
            </a:endParaRPr>
          </a:p>
          <a:p>
            <a:endParaRPr lang="en-US" sz="3600">
              <a:solidFill>
                <a:srgbClr val="130F54"/>
              </a:solidFill>
            </a:endParaRPr>
          </a:p>
        </p:txBody>
      </p:sp>
      <p:sp>
        <p:nvSpPr>
          <p:cNvPr id="16" name="Rectangle 15">
            <a:extLst>
              <a:ext uri="{FF2B5EF4-FFF2-40B4-BE49-F238E27FC236}">
                <a16:creationId xmlns:a16="http://schemas.microsoft.com/office/drawing/2014/main" id="{05FD1F76-3100-38F7-924E-EA0C9185EC5C}"/>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A59EBDED-2BB0-F1E4-2C80-CE3E8A5B7E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FDA3608-96B4-43D5-E03E-6076BEF20621}"/>
              </a:ext>
            </a:extLst>
          </p:cNvPr>
          <p:cNvSpPr txBox="1"/>
          <p:nvPr/>
        </p:nvSpPr>
        <p:spPr>
          <a:xfrm>
            <a:off x="576072" y="1563623"/>
            <a:ext cx="11067373" cy="5724644"/>
          </a:xfrm>
          <a:prstGeom prst="rect">
            <a:avLst/>
          </a:prstGeom>
          <a:noFill/>
        </p:spPr>
        <p:txBody>
          <a:bodyPr wrap="square" lIns="91440" tIns="45720" rIns="91440" bIns="45720" numCol="2" rtlCol="0" anchor="t">
            <a:spAutoFit/>
          </a:bodyPr>
          <a:lstStyle/>
          <a:p>
            <a:pPr algn="l"/>
            <a:r>
              <a:rPr lang="en-US" b="1"/>
              <a:t>What might happen:</a:t>
            </a:r>
          </a:p>
          <a:p>
            <a:pPr marL="342900" indent="-342900" algn="l">
              <a:buFont typeface="Wingdings" panose="05000000000000000000" pitchFamily="2" charset="2"/>
              <a:buChar char="v"/>
            </a:pPr>
            <a:endParaRPr lang="en-US" b="1"/>
          </a:p>
          <a:p>
            <a:pPr marL="342900" indent="-342900" algn="l">
              <a:buFont typeface="Wingdings" panose="05000000000000000000" pitchFamily="2" charset="2"/>
              <a:buChar char="v"/>
            </a:pPr>
            <a:r>
              <a:rPr lang="en-US" sz="2400"/>
              <a:t>School Board upholds students’ right to learn in the face of threats from those seeking to limit that right. </a:t>
            </a:r>
          </a:p>
          <a:p>
            <a:pPr algn="l"/>
            <a:endParaRPr lang="en-US" b="1"/>
          </a:p>
          <a:p>
            <a:pPr algn="l"/>
            <a:r>
              <a:rPr lang="en-US" b="1"/>
              <a:t>What to do:</a:t>
            </a:r>
          </a:p>
          <a:p>
            <a:pPr marL="342900" indent="-342900" algn="l">
              <a:buFont typeface="Wingdings" panose="05000000000000000000" pitchFamily="2" charset="2"/>
              <a:buChar char="v"/>
            </a:pPr>
            <a:endParaRPr lang="en-US"/>
          </a:p>
          <a:p>
            <a:pPr marL="342900" indent="-342900">
              <a:buFont typeface="Wingdings" panose="05000000000000000000" pitchFamily="2" charset="2"/>
              <a:buChar char="v"/>
            </a:pPr>
            <a:r>
              <a:rPr lang="en-US" sz="2400"/>
              <a:t>When they stand up for students, let your school board, administrators, and teachers know that the community supports them and has their back! </a:t>
            </a:r>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i="0">
              <a:effectLst/>
            </a:endParaRPr>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i="0">
              <a:effectLst/>
            </a:endParaRPr>
          </a:p>
          <a:p>
            <a:pPr marL="342900" indent="-342900" algn="l">
              <a:buFont typeface="Wingdings" panose="05000000000000000000" pitchFamily="2" charset="2"/>
              <a:buChar char="v"/>
            </a:pPr>
            <a:endParaRPr lang="en-US" i="0">
              <a:effectLst/>
            </a:endParaRPr>
          </a:p>
          <a:p>
            <a:pPr marL="342900" indent="-342900" algn="l">
              <a:buFont typeface="Wingdings" panose="05000000000000000000" pitchFamily="2" charset="2"/>
              <a:buChar char="v"/>
            </a:pPr>
            <a:endParaRPr lang="en-US" b="0" i="0">
              <a:effectLst/>
            </a:endParaRPr>
          </a:p>
        </p:txBody>
      </p:sp>
      <p:pic>
        <p:nvPicPr>
          <p:cNvPr id="1030" name="Picture 6" descr="186 Thank You School Board Stock Photos ...">
            <a:extLst>
              <a:ext uri="{FF2B5EF4-FFF2-40B4-BE49-F238E27FC236}">
                <a16:creationId xmlns:a16="http://schemas.microsoft.com/office/drawing/2014/main" id="{8288F4C7-501A-28B5-FC1D-96208D2A8F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975" y="2429254"/>
            <a:ext cx="3860177" cy="229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13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D1A62-13BD-82FD-0DDE-794CEE1A9040}"/>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5E5CC475-67A8-F30F-5C05-75150BBB0996}"/>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3EC76122-22B3-EB95-A2DC-5A2B6668B922}"/>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3EEFB49-9DA6-6723-7123-889918D0D6DE}"/>
              </a:ext>
            </a:extLst>
          </p:cNvPr>
          <p:cNvSpPr txBox="1"/>
          <p:nvPr/>
        </p:nvSpPr>
        <p:spPr>
          <a:xfrm>
            <a:off x="383594" y="268137"/>
            <a:ext cx="11443139" cy="1200329"/>
          </a:xfrm>
          <a:prstGeom prst="rect">
            <a:avLst/>
          </a:prstGeom>
          <a:noFill/>
        </p:spPr>
        <p:txBody>
          <a:bodyPr wrap="square" lIns="91440" tIns="45720" rIns="91440" bIns="45720" rtlCol="0" anchor="t">
            <a:spAutoFit/>
          </a:bodyPr>
          <a:lstStyle/>
          <a:p>
            <a:r>
              <a:rPr lang="en-US" sz="3600">
                <a:solidFill>
                  <a:srgbClr val="130F54"/>
                </a:solidFill>
              </a:rPr>
              <a:t>What Can You Do? Join School Board Watch</a:t>
            </a:r>
            <a:endParaRPr lang="en-US" sz="3600">
              <a:solidFill>
                <a:srgbClr val="000000"/>
              </a:solidFill>
            </a:endParaRPr>
          </a:p>
          <a:p>
            <a:endParaRPr lang="en-US" sz="3600">
              <a:solidFill>
                <a:srgbClr val="130F54"/>
              </a:solidFill>
            </a:endParaRPr>
          </a:p>
        </p:txBody>
      </p:sp>
      <p:sp>
        <p:nvSpPr>
          <p:cNvPr id="16" name="Rectangle 15">
            <a:extLst>
              <a:ext uri="{FF2B5EF4-FFF2-40B4-BE49-F238E27FC236}">
                <a16:creationId xmlns:a16="http://schemas.microsoft.com/office/drawing/2014/main" id="{1A96A079-5666-42AA-1049-E66F10FE152B}"/>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D6E536BA-A0AA-64D6-01B6-2B71DC5900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and holding pencil">
            <a:extLst>
              <a:ext uri="{FF2B5EF4-FFF2-40B4-BE49-F238E27FC236}">
                <a16:creationId xmlns:a16="http://schemas.microsoft.com/office/drawing/2014/main" id="{F77CDBD5-4898-75B7-EF7F-7319AF60F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764" y="1689057"/>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270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6AC30-16C7-C619-A295-B9D8A5C7A4CA}"/>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9F64FC11-94DA-5873-EA98-DD81CA336DF5}"/>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0000"/>
              </a:solidFill>
            </a:endParaRPr>
          </a:p>
        </p:txBody>
      </p:sp>
      <p:cxnSp>
        <p:nvCxnSpPr>
          <p:cNvPr id="11" name="Straight Connector 10">
            <a:extLst>
              <a:ext uri="{FF2B5EF4-FFF2-40B4-BE49-F238E27FC236}">
                <a16:creationId xmlns:a16="http://schemas.microsoft.com/office/drawing/2014/main" id="{9E38B6D8-46A4-B91C-084A-3F03E449BDF7}"/>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6517F0D-9803-3289-A190-4EF4FAD010FF}"/>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7" name="Picture 5">
            <a:extLst>
              <a:ext uri="{FF2B5EF4-FFF2-40B4-BE49-F238E27FC236}">
                <a16:creationId xmlns:a16="http://schemas.microsoft.com/office/drawing/2014/main" id="{DFD2FC7F-7767-D544-2336-80D21C8B13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95E9B4BC-29EF-4649-D0E2-E00D480D6425}"/>
              </a:ext>
            </a:extLst>
          </p:cNvPr>
          <p:cNvSpPr txBox="1"/>
          <p:nvPr/>
        </p:nvSpPr>
        <p:spPr>
          <a:xfrm>
            <a:off x="383626" y="341583"/>
            <a:ext cx="11424745" cy="1754326"/>
          </a:xfrm>
          <a:prstGeom prst="rect">
            <a:avLst/>
          </a:prstGeom>
          <a:noFill/>
        </p:spPr>
        <p:txBody>
          <a:bodyPr wrap="square">
            <a:spAutoFit/>
          </a:bodyPr>
          <a:lstStyle/>
          <a:p>
            <a:pPr algn="ctr"/>
            <a:r>
              <a:rPr lang="en-US" sz="3600" b="1"/>
              <a:t>Learn more about your school board!</a:t>
            </a:r>
            <a:r>
              <a:rPr lang="en-US" sz="3600" b="1" i="1"/>
              <a:t> </a:t>
            </a:r>
          </a:p>
          <a:p>
            <a:endParaRPr lang="en-US" sz="3600" i="1"/>
          </a:p>
          <a:p>
            <a:pPr algn="ctr"/>
            <a:r>
              <a:rPr lang="en-US" sz="3600" i="1"/>
              <a:t>Three questions to start…</a:t>
            </a:r>
            <a:r>
              <a:rPr lang="en-US" sz="3600"/>
              <a:t> </a:t>
            </a:r>
            <a:endParaRPr lang="en-US" sz="3600" i="1"/>
          </a:p>
        </p:txBody>
      </p:sp>
      <p:grpSp>
        <p:nvGrpSpPr>
          <p:cNvPr id="13" name="Group 12">
            <a:extLst>
              <a:ext uri="{FF2B5EF4-FFF2-40B4-BE49-F238E27FC236}">
                <a16:creationId xmlns:a16="http://schemas.microsoft.com/office/drawing/2014/main" id="{2D3392BF-C51E-A4F4-454C-3B0898BDF19F}"/>
              </a:ext>
            </a:extLst>
          </p:cNvPr>
          <p:cNvGrpSpPr/>
          <p:nvPr/>
        </p:nvGrpSpPr>
        <p:grpSpPr>
          <a:xfrm>
            <a:off x="570373" y="2254877"/>
            <a:ext cx="10605249" cy="3743920"/>
            <a:chOff x="609598" y="1441120"/>
            <a:chExt cx="10605249" cy="3743920"/>
          </a:xfrm>
        </p:grpSpPr>
        <p:sp>
          <p:nvSpPr>
            <p:cNvPr id="24" name="TextBox 23">
              <a:extLst>
                <a:ext uri="{FF2B5EF4-FFF2-40B4-BE49-F238E27FC236}">
                  <a16:creationId xmlns:a16="http://schemas.microsoft.com/office/drawing/2014/main" id="{804DFD02-20ED-912A-7260-DA76E87CA83E}"/>
                </a:ext>
              </a:extLst>
            </p:cNvPr>
            <p:cNvSpPr txBox="1"/>
            <p:nvPr/>
          </p:nvSpPr>
          <p:spPr>
            <a:xfrm>
              <a:off x="609598" y="1441120"/>
              <a:ext cx="10605249" cy="461665"/>
            </a:xfrm>
            <a:prstGeom prst="rect">
              <a:avLst/>
            </a:prstGeom>
            <a:noFill/>
          </p:spPr>
          <p:txBody>
            <a:bodyPr wrap="square">
              <a:spAutoFit/>
            </a:bodyPr>
            <a:lstStyle/>
            <a:p>
              <a:pPr lvl="3" indent="0"/>
              <a:r>
                <a:rPr lang="en-US" sz="2400" b="1"/>
                <a:t>1. 	When and where does my school board meet?</a:t>
              </a:r>
            </a:p>
          </p:txBody>
        </p:sp>
        <p:sp>
          <p:nvSpPr>
            <p:cNvPr id="25" name="TextBox 24">
              <a:extLst>
                <a:ext uri="{FF2B5EF4-FFF2-40B4-BE49-F238E27FC236}">
                  <a16:creationId xmlns:a16="http://schemas.microsoft.com/office/drawing/2014/main" id="{DF604500-3F0D-825A-F855-1022C29BE354}"/>
                </a:ext>
              </a:extLst>
            </p:cNvPr>
            <p:cNvSpPr txBox="1"/>
            <p:nvPr/>
          </p:nvSpPr>
          <p:spPr>
            <a:xfrm>
              <a:off x="609598" y="2532430"/>
              <a:ext cx="6096000" cy="461665"/>
            </a:xfrm>
            <a:prstGeom prst="rect">
              <a:avLst/>
            </a:prstGeom>
            <a:noFill/>
          </p:spPr>
          <p:txBody>
            <a:bodyPr wrap="square">
              <a:spAutoFit/>
            </a:bodyPr>
            <a:lstStyle/>
            <a:p>
              <a:r>
                <a:rPr lang="en-US" sz="2400" b="1"/>
                <a:t>2. 	What is my school board doing?</a:t>
              </a:r>
            </a:p>
          </p:txBody>
        </p:sp>
        <p:sp>
          <p:nvSpPr>
            <p:cNvPr id="26" name="TextBox 25">
              <a:extLst>
                <a:ext uri="{FF2B5EF4-FFF2-40B4-BE49-F238E27FC236}">
                  <a16:creationId xmlns:a16="http://schemas.microsoft.com/office/drawing/2014/main" id="{F06D9D5D-CE7C-C94D-5B4E-4C04B05C35F7}"/>
                </a:ext>
              </a:extLst>
            </p:cNvPr>
            <p:cNvSpPr txBox="1"/>
            <p:nvPr/>
          </p:nvSpPr>
          <p:spPr>
            <a:xfrm>
              <a:off x="609598" y="4023669"/>
              <a:ext cx="6096000" cy="461665"/>
            </a:xfrm>
            <a:prstGeom prst="rect">
              <a:avLst/>
            </a:prstGeom>
            <a:noFill/>
          </p:spPr>
          <p:txBody>
            <a:bodyPr wrap="square">
              <a:spAutoFit/>
            </a:bodyPr>
            <a:lstStyle/>
            <a:p>
              <a:r>
                <a:rPr lang="en-US" sz="2400" b="1"/>
                <a:t>3. 	How can I get involved?</a:t>
              </a:r>
            </a:p>
          </p:txBody>
        </p:sp>
        <p:sp>
          <p:nvSpPr>
            <p:cNvPr id="3" name="TextBox 2">
              <a:extLst>
                <a:ext uri="{FF2B5EF4-FFF2-40B4-BE49-F238E27FC236}">
                  <a16:creationId xmlns:a16="http://schemas.microsoft.com/office/drawing/2014/main" id="{38C190E6-E7C5-5153-E6F3-F901D0A6FEAF}"/>
                </a:ext>
              </a:extLst>
            </p:cNvPr>
            <p:cNvSpPr txBox="1"/>
            <p:nvPr/>
          </p:nvSpPr>
          <p:spPr>
            <a:xfrm>
              <a:off x="1547708" y="1801381"/>
              <a:ext cx="9260542" cy="400110"/>
            </a:xfrm>
            <a:prstGeom prst="rect">
              <a:avLst/>
            </a:prstGeom>
            <a:noFill/>
          </p:spPr>
          <p:txBody>
            <a:bodyPr wrap="square">
              <a:spAutoFit/>
            </a:bodyPr>
            <a:lstStyle/>
            <a:p>
              <a:r>
                <a:rPr lang="en-US" sz="2000"/>
                <a:t>Check your school district’s website for information on school board meetings.</a:t>
              </a:r>
            </a:p>
          </p:txBody>
        </p:sp>
        <p:sp>
          <p:nvSpPr>
            <p:cNvPr id="4" name="TextBox 3">
              <a:extLst>
                <a:ext uri="{FF2B5EF4-FFF2-40B4-BE49-F238E27FC236}">
                  <a16:creationId xmlns:a16="http://schemas.microsoft.com/office/drawing/2014/main" id="{00C56244-724E-258F-B2F2-E078E78A5309}"/>
                </a:ext>
              </a:extLst>
            </p:cNvPr>
            <p:cNvSpPr txBox="1"/>
            <p:nvPr/>
          </p:nvSpPr>
          <p:spPr>
            <a:xfrm>
              <a:off x="1550892" y="2893870"/>
              <a:ext cx="9573258" cy="1015663"/>
            </a:xfrm>
            <a:prstGeom prst="rect">
              <a:avLst/>
            </a:prstGeom>
            <a:noFill/>
          </p:spPr>
          <p:txBody>
            <a:bodyPr wrap="square">
              <a:spAutoFit/>
            </a:bodyPr>
            <a:lstStyle/>
            <a:p>
              <a:r>
                <a:rPr lang="en-US" sz="2000"/>
                <a:t>Review meeting minutes and agendas to find out about proposed changes to policies and curriculum, which are often introduced and voted on during school board meetings.</a:t>
              </a:r>
            </a:p>
          </p:txBody>
        </p:sp>
        <p:sp>
          <p:nvSpPr>
            <p:cNvPr id="5" name="TextBox 4">
              <a:extLst>
                <a:ext uri="{FF2B5EF4-FFF2-40B4-BE49-F238E27FC236}">
                  <a16:creationId xmlns:a16="http://schemas.microsoft.com/office/drawing/2014/main" id="{8570C325-306C-4DCE-64D3-57420FE3DB21}"/>
                </a:ext>
              </a:extLst>
            </p:cNvPr>
            <p:cNvSpPr txBox="1"/>
            <p:nvPr/>
          </p:nvSpPr>
          <p:spPr>
            <a:xfrm>
              <a:off x="1547708" y="4477154"/>
              <a:ext cx="8988067" cy="707886"/>
            </a:xfrm>
            <a:prstGeom prst="rect">
              <a:avLst/>
            </a:prstGeom>
            <a:noFill/>
          </p:spPr>
          <p:txBody>
            <a:bodyPr wrap="square">
              <a:spAutoFit/>
            </a:bodyPr>
            <a:lstStyle/>
            <a:p>
              <a:r>
                <a:rPr lang="en-US" sz="2000"/>
                <a:t>Attend school board meetings in person or by tuning into a live stream or video recording.</a:t>
              </a:r>
            </a:p>
          </p:txBody>
        </p:sp>
      </p:grpSp>
    </p:spTree>
    <p:extLst>
      <p:ext uri="{BB962C8B-B14F-4D97-AF65-F5344CB8AC3E}">
        <p14:creationId xmlns:p14="http://schemas.microsoft.com/office/powerpoint/2010/main" val="3372539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35616-94CE-18C2-C1CA-EB65F44ED57E}"/>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536FC92F-850F-11C3-1DC1-961C031E327D}"/>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1EF057AF-765D-0B6D-E18D-845A07C2F5C4}"/>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B46E71F-EA44-0084-EFDB-1BB413573B3C}"/>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DCBA0213-8347-3E2B-CD97-C0A5C938F9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6844E375-A0EC-4069-413A-87E77D3537B4}"/>
              </a:ext>
            </a:extLst>
          </p:cNvPr>
          <p:cNvSpPr txBox="1"/>
          <p:nvPr/>
        </p:nvSpPr>
        <p:spPr>
          <a:xfrm>
            <a:off x="383626" y="341583"/>
            <a:ext cx="11424745" cy="523220"/>
          </a:xfrm>
          <a:prstGeom prst="rect">
            <a:avLst/>
          </a:prstGeom>
          <a:noFill/>
        </p:spPr>
        <p:txBody>
          <a:bodyPr wrap="square">
            <a:spAutoFit/>
          </a:bodyPr>
          <a:lstStyle/>
          <a:p>
            <a:r>
              <a:rPr lang="en-US" sz="2800"/>
              <a:t>Example: St. Francis Area Schools</a:t>
            </a:r>
          </a:p>
        </p:txBody>
      </p:sp>
      <p:pic>
        <p:nvPicPr>
          <p:cNvPr id="12" name="Picture 11">
            <a:extLst>
              <a:ext uri="{FF2B5EF4-FFF2-40B4-BE49-F238E27FC236}">
                <a16:creationId xmlns:a16="http://schemas.microsoft.com/office/drawing/2014/main" id="{7C9F7B34-D521-4536-3091-A5FB3FAD78F2}"/>
              </a:ext>
            </a:extLst>
          </p:cNvPr>
          <p:cNvPicPr>
            <a:picLocks noChangeAspect="1"/>
          </p:cNvPicPr>
          <p:nvPr/>
        </p:nvPicPr>
        <p:blipFill>
          <a:blip r:embed="rId4"/>
          <a:srcRect b="1196"/>
          <a:stretch/>
        </p:blipFill>
        <p:spPr>
          <a:xfrm>
            <a:off x="6585673" y="2867730"/>
            <a:ext cx="5141816" cy="2642122"/>
          </a:xfrm>
          <a:prstGeom prst="rect">
            <a:avLst/>
          </a:prstGeom>
        </p:spPr>
      </p:pic>
      <p:sp>
        <p:nvSpPr>
          <p:cNvPr id="14" name="Arrow: Right 13">
            <a:extLst>
              <a:ext uri="{FF2B5EF4-FFF2-40B4-BE49-F238E27FC236}">
                <a16:creationId xmlns:a16="http://schemas.microsoft.com/office/drawing/2014/main" id="{4B96BC01-3171-E780-87F2-7BC386305C97}"/>
              </a:ext>
            </a:extLst>
          </p:cNvPr>
          <p:cNvSpPr/>
          <p:nvPr/>
        </p:nvSpPr>
        <p:spPr>
          <a:xfrm>
            <a:off x="8729542" y="3681722"/>
            <a:ext cx="508796" cy="14008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81C9E50-3F3A-B910-566B-83718A0F9E53}"/>
              </a:ext>
            </a:extLst>
          </p:cNvPr>
          <p:cNvGrpSpPr/>
          <p:nvPr/>
        </p:nvGrpSpPr>
        <p:grpSpPr>
          <a:xfrm>
            <a:off x="415161" y="2398074"/>
            <a:ext cx="6089629" cy="3581435"/>
            <a:chOff x="442191" y="1922163"/>
            <a:chExt cx="6089629" cy="3581435"/>
          </a:xfrm>
        </p:grpSpPr>
        <p:pic>
          <p:nvPicPr>
            <p:cNvPr id="27" name="Picture 26">
              <a:extLst>
                <a:ext uri="{FF2B5EF4-FFF2-40B4-BE49-F238E27FC236}">
                  <a16:creationId xmlns:a16="http://schemas.microsoft.com/office/drawing/2014/main" id="{C2EDC3A6-94E2-DD39-134F-8DF531F508E2}"/>
                </a:ext>
              </a:extLst>
            </p:cNvPr>
            <p:cNvPicPr>
              <a:picLocks noChangeAspect="1"/>
            </p:cNvPicPr>
            <p:nvPr/>
          </p:nvPicPr>
          <p:blipFill>
            <a:blip r:embed="rId5"/>
            <a:stretch>
              <a:fillRect/>
            </a:stretch>
          </p:blipFill>
          <p:spPr>
            <a:xfrm>
              <a:off x="442191" y="1922163"/>
              <a:ext cx="6089629" cy="3581435"/>
            </a:xfrm>
            <a:prstGeom prst="rect">
              <a:avLst/>
            </a:prstGeom>
          </p:spPr>
        </p:pic>
        <p:sp>
          <p:nvSpPr>
            <p:cNvPr id="28" name="Rectangle 27">
              <a:extLst>
                <a:ext uri="{FF2B5EF4-FFF2-40B4-BE49-F238E27FC236}">
                  <a16:creationId xmlns:a16="http://schemas.microsoft.com/office/drawing/2014/main" id="{0D840CDF-5666-A8A3-237B-FAB38194E699}"/>
                </a:ext>
              </a:extLst>
            </p:cNvPr>
            <p:cNvSpPr/>
            <p:nvPr/>
          </p:nvSpPr>
          <p:spPr>
            <a:xfrm>
              <a:off x="4889053" y="2470067"/>
              <a:ext cx="384427" cy="1967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C75F98A3-F9F9-2451-21CD-1A46D401BF95}"/>
                </a:ext>
              </a:extLst>
            </p:cNvPr>
            <p:cNvSpPr/>
            <p:nvPr/>
          </p:nvSpPr>
          <p:spPr>
            <a:xfrm>
              <a:off x="4170947" y="2485015"/>
              <a:ext cx="672514" cy="16094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6B246618-B890-95FF-F214-A499D8E7B938}"/>
              </a:ext>
            </a:extLst>
          </p:cNvPr>
          <p:cNvSpPr txBox="1"/>
          <p:nvPr/>
        </p:nvSpPr>
        <p:spPr>
          <a:xfrm>
            <a:off x="576927" y="1838929"/>
            <a:ext cx="10329961" cy="338554"/>
          </a:xfrm>
          <a:prstGeom prst="rect">
            <a:avLst/>
          </a:prstGeom>
          <a:noFill/>
        </p:spPr>
        <p:txBody>
          <a:bodyPr wrap="square">
            <a:spAutoFit/>
          </a:bodyPr>
          <a:lstStyle/>
          <a:p>
            <a:r>
              <a:rPr lang="en-US" sz="1600"/>
              <a:t>Find the School Board’s webpage by clicking through district’s website.</a:t>
            </a:r>
          </a:p>
        </p:txBody>
      </p:sp>
      <p:sp>
        <p:nvSpPr>
          <p:cNvPr id="32" name="TextBox 31">
            <a:extLst>
              <a:ext uri="{FF2B5EF4-FFF2-40B4-BE49-F238E27FC236}">
                <a16:creationId xmlns:a16="http://schemas.microsoft.com/office/drawing/2014/main" id="{A1D22596-C8BF-919F-9AC2-7600DA785EA3}"/>
              </a:ext>
            </a:extLst>
          </p:cNvPr>
          <p:cNvSpPr txBox="1"/>
          <p:nvPr/>
        </p:nvSpPr>
        <p:spPr>
          <a:xfrm>
            <a:off x="576927" y="1371800"/>
            <a:ext cx="7449672" cy="369332"/>
          </a:xfrm>
          <a:prstGeom prst="rect">
            <a:avLst/>
          </a:prstGeom>
          <a:noFill/>
        </p:spPr>
        <p:txBody>
          <a:bodyPr wrap="square">
            <a:spAutoFit/>
          </a:bodyPr>
          <a:lstStyle/>
          <a:p>
            <a:pPr marL="342900" indent="-342900">
              <a:buAutoNum type="arabicPeriod"/>
            </a:pPr>
            <a:r>
              <a:rPr lang="en-US" sz="1800" b="1"/>
              <a:t>When and where does my school board meet?</a:t>
            </a:r>
          </a:p>
        </p:txBody>
      </p:sp>
      <p:sp>
        <p:nvSpPr>
          <p:cNvPr id="33" name="Rectangle 32">
            <a:extLst>
              <a:ext uri="{FF2B5EF4-FFF2-40B4-BE49-F238E27FC236}">
                <a16:creationId xmlns:a16="http://schemas.microsoft.com/office/drawing/2014/main" id="{BDBE901F-6369-8A3B-EEB5-7ABE4EC7F075}"/>
              </a:ext>
            </a:extLst>
          </p:cNvPr>
          <p:cNvSpPr/>
          <p:nvPr/>
        </p:nvSpPr>
        <p:spPr>
          <a:xfrm>
            <a:off x="9281230" y="3646069"/>
            <a:ext cx="611957" cy="1883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807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6AA30-3166-9736-6769-857DB1CB316D}"/>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5FAE2EB4-BF4A-6854-97E0-8F8570491192}"/>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8D3FBF82-C477-FAF6-11E7-4D4A11A91371}"/>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6721BD2-5A91-6679-4C28-8DE7CF24D1D6}"/>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32DD2B3D-FE18-77CC-6DCA-EE4208C85A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33BFF3B7-05A5-D6DA-5DCA-1FD8457E2CD5}"/>
              </a:ext>
            </a:extLst>
          </p:cNvPr>
          <p:cNvSpPr txBox="1"/>
          <p:nvPr/>
        </p:nvSpPr>
        <p:spPr>
          <a:xfrm>
            <a:off x="383626" y="341583"/>
            <a:ext cx="11424745" cy="523220"/>
          </a:xfrm>
          <a:prstGeom prst="rect">
            <a:avLst/>
          </a:prstGeom>
          <a:noFill/>
        </p:spPr>
        <p:txBody>
          <a:bodyPr wrap="square">
            <a:spAutoFit/>
          </a:bodyPr>
          <a:lstStyle/>
          <a:p>
            <a:r>
              <a:rPr lang="en-US" sz="2800"/>
              <a:t>Example: St. Francis Area Schools (continued)</a:t>
            </a:r>
          </a:p>
        </p:txBody>
      </p:sp>
      <p:sp>
        <p:nvSpPr>
          <p:cNvPr id="32" name="TextBox 31">
            <a:extLst>
              <a:ext uri="{FF2B5EF4-FFF2-40B4-BE49-F238E27FC236}">
                <a16:creationId xmlns:a16="http://schemas.microsoft.com/office/drawing/2014/main" id="{0FD8BEE6-7175-150D-5E61-222B91DFFA02}"/>
              </a:ext>
            </a:extLst>
          </p:cNvPr>
          <p:cNvSpPr txBox="1"/>
          <p:nvPr/>
        </p:nvSpPr>
        <p:spPr>
          <a:xfrm>
            <a:off x="576927" y="1371800"/>
            <a:ext cx="7449672" cy="369332"/>
          </a:xfrm>
          <a:prstGeom prst="rect">
            <a:avLst/>
          </a:prstGeom>
          <a:noFill/>
        </p:spPr>
        <p:txBody>
          <a:bodyPr wrap="square">
            <a:spAutoFit/>
          </a:bodyPr>
          <a:lstStyle/>
          <a:p>
            <a:pPr marL="342900" indent="-342900">
              <a:buAutoNum type="arabicPeriod"/>
            </a:pPr>
            <a:r>
              <a:rPr lang="en-US" sz="1800" b="1"/>
              <a:t>When and where does my school board meet? </a:t>
            </a:r>
          </a:p>
        </p:txBody>
      </p:sp>
      <p:pic>
        <p:nvPicPr>
          <p:cNvPr id="7" name="Picture 6">
            <a:extLst>
              <a:ext uri="{FF2B5EF4-FFF2-40B4-BE49-F238E27FC236}">
                <a16:creationId xmlns:a16="http://schemas.microsoft.com/office/drawing/2014/main" id="{A43B73B9-CFBC-3BE6-CEE1-DC11EA381451}"/>
              </a:ext>
            </a:extLst>
          </p:cNvPr>
          <p:cNvPicPr>
            <a:picLocks noChangeAspect="1"/>
          </p:cNvPicPr>
          <p:nvPr/>
        </p:nvPicPr>
        <p:blipFill>
          <a:blip r:embed="rId4"/>
          <a:stretch>
            <a:fillRect/>
          </a:stretch>
        </p:blipFill>
        <p:spPr>
          <a:xfrm>
            <a:off x="629860" y="2490207"/>
            <a:ext cx="5206011" cy="3078426"/>
          </a:xfrm>
          <a:prstGeom prst="rect">
            <a:avLst/>
          </a:prstGeom>
        </p:spPr>
      </p:pic>
      <p:sp>
        <p:nvSpPr>
          <p:cNvPr id="2" name="TextBox 1">
            <a:extLst>
              <a:ext uri="{FF2B5EF4-FFF2-40B4-BE49-F238E27FC236}">
                <a16:creationId xmlns:a16="http://schemas.microsoft.com/office/drawing/2014/main" id="{46D75DCE-D5C0-F2D0-E794-F6F9C0E32754}"/>
              </a:ext>
            </a:extLst>
          </p:cNvPr>
          <p:cNvSpPr txBox="1"/>
          <p:nvPr/>
        </p:nvSpPr>
        <p:spPr>
          <a:xfrm>
            <a:off x="964850" y="1826014"/>
            <a:ext cx="9942038" cy="584775"/>
          </a:xfrm>
          <a:prstGeom prst="rect">
            <a:avLst/>
          </a:prstGeom>
          <a:noFill/>
        </p:spPr>
        <p:txBody>
          <a:bodyPr wrap="square">
            <a:spAutoFit/>
          </a:bodyPr>
          <a:lstStyle/>
          <a:p>
            <a:r>
              <a:rPr lang="en-US" sz="1600"/>
              <a:t>Scroll through the school board’s website to find out when the board typically meets. Look for a list of upcoming meetings.</a:t>
            </a:r>
          </a:p>
        </p:txBody>
      </p:sp>
      <p:pic>
        <p:nvPicPr>
          <p:cNvPr id="10" name="Picture 9">
            <a:extLst>
              <a:ext uri="{FF2B5EF4-FFF2-40B4-BE49-F238E27FC236}">
                <a16:creationId xmlns:a16="http://schemas.microsoft.com/office/drawing/2014/main" id="{33416939-DB80-A90F-8A1F-D3E2C15B273A}"/>
              </a:ext>
            </a:extLst>
          </p:cNvPr>
          <p:cNvPicPr>
            <a:picLocks noChangeAspect="1"/>
          </p:cNvPicPr>
          <p:nvPr/>
        </p:nvPicPr>
        <p:blipFill>
          <a:blip r:embed="rId5"/>
          <a:stretch>
            <a:fillRect/>
          </a:stretch>
        </p:blipFill>
        <p:spPr>
          <a:xfrm>
            <a:off x="5980914" y="2326359"/>
            <a:ext cx="5331699" cy="3187657"/>
          </a:xfrm>
          <a:prstGeom prst="rect">
            <a:avLst/>
          </a:prstGeom>
        </p:spPr>
      </p:pic>
      <p:sp>
        <p:nvSpPr>
          <p:cNvPr id="12" name="Arrow: Right 11">
            <a:extLst>
              <a:ext uri="{FF2B5EF4-FFF2-40B4-BE49-F238E27FC236}">
                <a16:creationId xmlns:a16="http://schemas.microsoft.com/office/drawing/2014/main" id="{FDD2B1FB-94E1-1C7E-9BB2-48163065FD1C}"/>
              </a:ext>
            </a:extLst>
          </p:cNvPr>
          <p:cNvSpPr/>
          <p:nvPr/>
        </p:nvSpPr>
        <p:spPr>
          <a:xfrm rot="10800000" flipV="1">
            <a:off x="9775679" y="3009788"/>
            <a:ext cx="890860" cy="25475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37FBB69-EE75-AF27-E02A-05E14AC1D7A1}"/>
              </a:ext>
            </a:extLst>
          </p:cNvPr>
          <p:cNvSpPr/>
          <p:nvPr/>
        </p:nvSpPr>
        <p:spPr>
          <a:xfrm>
            <a:off x="6337110" y="3084411"/>
            <a:ext cx="2226719" cy="5290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418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6887E-7B12-86A4-43D1-7A00FF300AEB}"/>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72EEFB5B-0A40-C6FB-5934-4B7170460146}"/>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EF13D338-9528-06E5-0BE2-A8182A6B2FC2}"/>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6F5BCF7-E39B-EE3C-EE0C-75A466C8B16A}"/>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69874749-DA47-E8B2-4748-8929A9D877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568527B-69D3-EA6D-205F-BCDBA6E18475}"/>
              </a:ext>
            </a:extLst>
          </p:cNvPr>
          <p:cNvSpPr txBox="1"/>
          <p:nvPr/>
        </p:nvSpPr>
        <p:spPr>
          <a:xfrm>
            <a:off x="568007" y="1379809"/>
            <a:ext cx="6096000" cy="369332"/>
          </a:xfrm>
          <a:prstGeom prst="rect">
            <a:avLst/>
          </a:prstGeom>
          <a:noFill/>
        </p:spPr>
        <p:txBody>
          <a:bodyPr wrap="square">
            <a:spAutoFit/>
          </a:bodyPr>
          <a:lstStyle/>
          <a:p>
            <a:r>
              <a:rPr lang="en-US" sz="1800" b="1"/>
              <a:t>2. What is my </a:t>
            </a:r>
            <a:r>
              <a:rPr lang="en-US" b="1"/>
              <a:t>school board doing</a:t>
            </a:r>
            <a:r>
              <a:rPr lang="en-US" sz="1800" b="1"/>
              <a:t>?</a:t>
            </a:r>
          </a:p>
        </p:txBody>
      </p:sp>
      <p:sp>
        <p:nvSpPr>
          <p:cNvPr id="14" name="TextBox 13">
            <a:extLst>
              <a:ext uri="{FF2B5EF4-FFF2-40B4-BE49-F238E27FC236}">
                <a16:creationId xmlns:a16="http://schemas.microsoft.com/office/drawing/2014/main" id="{7971BF81-5324-3C41-2CE7-8CA9F2DD87AA}"/>
              </a:ext>
            </a:extLst>
          </p:cNvPr>
          <p:cNvSpPr txBox="1"/>
          <p:nvPr/>
        </p:nvSpPr>
        <p:spPr>
          <a:xfrm>
            <a:off x="745810" y="1771712"/>
            <a:ext cx="10329961" cy="338554"/>
          </a:xfrm>
          <a:prstGeom prst="rect">
            <a:avLst/>
          </a:prstGeom>
          <a:noFill/>
        </p:spPr>
        <p:txBody>
          <a:bodyPr wrap="square">
            <a:spAutoFit/>
          </a:bodyPr>
          <a:lstStyle/>
          <a:p>
            <a:r>
              <a:rPr lang="en-US" sz="1600"/>
              <a:t>Look for a link to board meeting materials.</a:t>
            </a:r>
          </a:p>
        </p:txBody>
      </p:sp>
      <p:grpSp>
        <p:nvGrpSpPr>
          <p:cNvPr id="19" name="Group 18">
            <a:extLst>
              <a:ext uri="{FF2B5EF4-FFF2-40B4-BE49-F238E27FC236}">
                <a16:creationId xmlns:a16="http://schemas.microsoft.com/office/drawing/2014/main" id="{61C559A5-56CE-9E54-7E6E-0748E9F73CE7}"/>
              </a:ext>
            </a:extLst>
          </p:cNvPr>
          <p:cNvGrpSpPr/>
          <p:nvPr/>
        </p:nvGrpSpPr>
        <p:grpSpPr>
          <a:xfrm>
            <a:off x="800879" y="2130671"/>
            <a:ext cx="4419468" cy="3296089"/>
            <a:chOff x="723109" y="2440194"/>
            <a:chExt cx="4486674" cy="3118470"/>
          </a:xfrm>
        </p:grpSpPr>
        <p:pic>
          <p:nvPicPr>
            <p:cNvPr id="20" name="Picture 19">
              <a:extLst>
                <a:ext uri="{FF2B5EF4-FFF2-40B4-BE49-F238E27FC236}">
                  <a16:creationId xmlns:a16="http://schemas.microsoft.com/office/drawing/2014/main" id="{08875457-E436-C6CE-6605-15B7B03C9AFB}"/>
                </a:ext>
              </a:extLst>
            </p:cNvPr>
            <p:cNvPicPr>
              <a:picLocks noChangeAspect="1"/>
            </p:cNvPicPr>
            <p:nvPr/>
          </p:nvPicPr>
          <p:blipFill>
            <a:blip r:embed="rId4"/>
            <a:srcRect b="41013"/>
            <a:stretch/>
          </p:blipFill>
          <p:spPr>
            <a:xfrm>
              <a:off x="723109" y="2440194"/>
              <a:ext cx="4486674" cy="3118470"/>
            </a:xfrm>
            <a:prstGeom prst="rect">
              <a:avLst/>
            </a:prstGeom>
          </p:spPr>
        </p:pic>
        <p:sp>
          <p:nvSpPr>
            <p:cNvPr id="21" name="Rectangle 20">
              <a:extLst>
                <a:ext uri="{FF2B5EF4-FFF2-40B4-BE49-F238E27FC236}">
                  <a16:creationId xmlns:a16="http://schemas.microsoft.com/office/drawing/2014/main" id="{15475371-3D64-8B7D-D93C-955CC3138639}"/>
                </a:ext>
              </a:extLst>
            </p:cNvPr>
            <p:cNvSpPr/>
            <p:nvPr/>
          </p:nvSpPr>
          <p:spPr>
            <a:xfrm>
              <a:off x="2944999" y="3359631"/>
              <a:ext cx="1854024" cy="4493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FEE7F8DC-3476-3340-FE04-64BA25769DA0}"/>
              </a:ext>
            </a:extLst>
          </p:cNvPr>
          <p:cNvGrpSpPr/>
          <p:nvPr/>
        </p:nvGrpSpPr>
        <p:grpSpPr>
          <a:xfrm>
            <a:off x="5397963" y="1802612"/>
            <a:ext cx="5677808" cy="1999189"/>
            <a:chOff x="5434464" y="2480086"/>
            <a:chExt cx="5677808" cy="1999189"/>
          </a:xfrm>
        </p:grpSpPr>
        <p:pic>
          <p:nvPicPr>
            <p:cNvPr id="26" name="Picture 25">
              <a:extLst>
                <a:ext uri="{FF2B5EF4-FFF2-40B4-BE49-F238E27FC236}">
                  <a16:creationId xmlns:a16="http://schemas.microsoft.com/office/drawing/2014/main" id="{A89DE91F-1862-75BF-7DB5-58D9DD5D08CD}"/>
                </a:ext>
              </a:extLst>
            </p:cNvPr>
            <p:cNvPicPr>
              <a:picLocks noChangeAspect="1"/>
            </p:cNvPicPr>
            <p:nvPr/>
          </p:nvPicPr>
          <p:blipFill>
            <a:blip r:embed="rId5"/>
            <a:srcRect b="40233"/>
            <a:stretch/>
          </p:blipFill>
          <p:spPr>
            <a:xfrm>
              <a:off x="5434464" y="2480086"/>
              <a:ext cx="5677808" cy="1999189"/>
            </a:xfrm>
            <a:prstGeom prst="rect">
              <a:avLst/>
            </a:prstGeom>
          </p:spPr>
        </p:pic>
        <p:sp>
          <p:nvSpPr>
            <p:cNvPr id="27" name="Arrow: Right 26">
              <a:extLst>
                <a:ext uri="{FF2B5EF4-FFF2-40B4-BE49-F238E27FC236}">
                  <a16:creationId xmlns:a16="http://schemas.microsoft.com/office/drawing/2014/main" id="{8325B0C5-102A-C0CF-6956-35A08BC94CC7}"/>
                </a:ext>
              </a:extLst>
            </p:cNvPr>
            <p:cNvSpPr/>
            <p:nvPr/>
          </p:nvSpPr>
          <p:spPr>
            <a:xfrm rot="10800000" flipV="1">
              <a:off x="8693854" y="3761672"/>
              <a:ext cx="890860" cy="25475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6A3F85FD-9779-DAB7-7FC2-8ECEE7E40CC6}"/>
              </a:ext>
            </a:extLst>
          </p:cNvPr>
          <p:cNvSpPr txBox="1"/>
          <p:nvPr/>
        </p:nvSpPr>
        <p:spPr>
          <a:xfrm>
            <a:off x="5323764" y="1388591"/>
            <a:ext cx="6090469" cy="338554"/>
          </a:xfrm>
          <a:prstGeom prst="rect">
            <a:avLst/>
          </a:prstGeom>
          <a:noFill/>
        </p:spPr>
        <p:txBody>
          <a:bodyPr wrap="square">
            <a:spAutoFit/>
          </a:bodyPr>
          <a:lstStyle/>
          <a:p>
            <a:r>
              <a:rPr lang="en-US" sz="1600"/>
              <a:t>Read the agenda to learn about the school board’s plans.</a:t>
            </a:r>
          </a:p>
        </p:txBody>
      </p:sp>
      <p:pic>
        <p:nvPicPr>
          <p:cNvPr id="38" name="Picture 37">
            <a:extLst>
              <a:ext uri="{FF2B5EF4-FFF2-40B4-BE49-F238E27FC236}">
                <a16:creationId xmlns:a16="http://schemas.microsoft.com/office/drawing/2014/main" id="{8A3D60D9-016D-2ED8-6A04-7E8437D5CE7A}"/>
              </a:ext>
            </a:extLst>
          </p:cNvPr>
          <p:cNvPicPr>
            <a:picLocks noChangeAspect="1"/>
          </p:cNvPicPr>
          <p:nvPr/>
        </p:nvPicPr>
        <p:blipFill>
          <a:blip r:embed="rId6"/>
          <a:srcRect b="86252"/>
          <a:stretch/>
        </p:blipFill>
        <p:spPr>
          <a:xfrm>
            <a:off x="5397963" y="4525828"/>
            <a:ext cx="4949882" cy="942821"/>
          </a:xfrm>
          <a:prstGeom prst="rect">
            <a:avLst/>
          </a:prstGeom>
        </p:spPr>
      </p:pic>
      <p:sp>
        <p:nvSpPr>
          <p:cNvPr id="40" name="TextBox 39">
            <a:extLst>
              <a:ext uri="{FF2B5EF4-FFF2-40B4-BE49-F238E27FC236}">
                <a16:creationId xmlns:a16="http://schemas.microsoft.com/office/drawing/2014/main" id="{B9BDA9A8-1092-7984-F837-0C2F7B5C985B}"/>
              </a:ext>
            </a:extLst>
          </p:cNvPr>
          <p:cNvSpPr txBox="1"/>
          <p:nvPr/>
        </p:nvSpPr>
        <p:spPr>
          <a:xfrm>
            <a:off x="5397963" y="3965249"/>
            <a:ext cx="6090469" cy="584775"/>
          </a:xfrm>
          <a:prstGeom prst="rect">
            <a:avLst/>
          </a:prstGeom>
          <a:noFill/>
        </p:spPr>
        <p:txBody>
          <a:bodyPr wrap="square">
            <a:spAutoFit/>
          </a:bodyPr>
          <a:lstStyle/>
          <a:p>
            <a:r>
              <a:rPr lang="en-US" sz="1600"/>
              <a:t>Look for items on the agenda that indicate upcoming changes or revisions to curricula and policies. </a:t>
            </a:r>
          </a:p>
        </p:txBody>
      </p:sp>
      <p:sp>
        <p:nvSpPr>
          <p:cNvPr id="41" name="TextBox 40">
            <a:extLst>
              <a:ext uri="{FF2B5EF4-FFF2-40B4-BE49-F238E27FC236}">
                <a16:creationId xmlns:a16="http://schemas.microsoft.com/office/drawing/2014/main" id="{83A22D23-65F3-2829-A3FE-FCCBA588BCE7}"/>
              </a:ext>
            </a:extLst>
          </p:cNvPr>
          <p:cNvSpPr txBox="1"/>
          <p:nvPr/>
        </p:nvSpPr>
        <p:spPr>
          <a:xfrm>
            <a:off x="5514432" y="5516685"/>
            <a:ext cx="4716943" cy="523220"/>
          </a:xfrm>
          <a:prstGeom prst="rect">
            <a:avLst/>
          </a:prstGeom>
          <a:noFill/>
        </p:spPr>
        <p:txBody>
          <a:bodyPr wrap="square">
            <a:spAutoFit/>
          </a:bodyPr>
          <a:lstStyle/>
          <a:p>
            <a:r>
              <a:rPr lang="en-US" sz="1400"/>
              <a:t>Example: the St. Francis school board reviewed changes to their library policy at their November 25, 2024 meeting. </a:t>
            </a:r>
          </a:p>
        </p:txBody>
      </p:sp>
      <p:sp>
        <p:nvSpPr>
          <p:cNvPr id="42" name="Rectangle 41">
            <a:extLst>
              <a:ext uri="{FF2B5EF4-FFF2-40B4-BE49-F238E27FC236}">
                <a16:creationId xmlns:a16="http://schemas.microsoft.com/office/drawing/2014/main" id="{C3826C3E-8002-4966-DD09-55428DF8D090}"/>
              </a:ext>
            </a:extLst>
          </p:cNvPr>
          <p:cNvSpPr/>
          <p:nvPr/>
        </p:nvSpPr>
        <p:spPr>
          <a:xfrm>
            <a:off x="7263918" y="4758003"/>
            <a:ext cx="669291" cy="2239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75040CB-754F-3082-38A9-80E65EBA17A8}"/>
              </a:ext>
            </a:extLst>
          </p:cNvPr>
          <p:cNvSpPr txBox="1"/>
          <p:nvPr/>
        </p:nvSpPr>
        <p:spPr>
          <a:xfrm>
            <a:off x="383626" y="341583"/>
            <a:ext cx="11424745" cy="523220"/>
          </a:xfrm>
          <a:prstGeom prst="rect">
            <a:avLst/>
          </a:prstGeom>
          <a:noFill/>
        </p:spPr>
        <p:txBody>
          <a:bodyPr wrap="square">
            <a:spAutoFit/>
          </a:bodyPr>
          <a:lstStyle/>
          <a:p>
            <a:r>
              <a:rPr lang="en-US" sz="2800"/>
              <a:t>Example: St. Francis Area Schools (continued)</a:t>
            </a:r>
          </a:p>
        </p:txBody>
      </p:sp>
    </p:spTree>
    <p:extLst>
      <p:ext uri="{BB962C8B-B14F-4D97-AF65-F5344CB8AC3E}">
        <p14:creationId xmlns:p14="http://schemas.microsoft.com/office/powerpoint/2010/main" val="194778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773A1-917A-0211-85EE-D6A59774C0F0}"/>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76984C74-53A9-F3E0-77DB-850507086774}"/>
              </a:ext>
            </a:extLst>
          </p:cNvPr>
          <p:cNvSpPr/>
          <p:nvPr/>
        </p:nvSpPr>
        <p:spPr>
          <a:xfrm>
            <a:off x="347125" y="1364137"/>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3B27343F-9117-E9EF-B141-DD41638E6FE2}"/>
              </a:ext>
            </a:extLst>
          </p:cNvPr>
          <p:cNvCxnSpPr>
            <a:cxnSpLocks/>
          </p:cNvCxnSpPr>
          <p:nvPr/>
        </p:nvCxnSpPr>
        <p:spPr>
          <a:xfrm>
            <a:off x="0" y="1239588"/>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pic>
        <p:nvPicPr>
          <p:cNvPr id="17" name="Picture 5">
            <a:extLst>
              <a:ext uri="{FF2B5EF4-FFF2-40B4-BE49-F238E27FC236}">
                <a16:creationId xmlns:a16="http://schemas.microsoft.com/office/drawing/2014/main" id="{828576BD-5901-28E4-34FA-A51C30DF87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3B74669F-65A7-D9C5-DAF9-6C774D8E7FB4}"/>
              </a:ext>
            </a:extLst>
          </p:cNvPr>
          <p:cNvSpPr txBox="1"/>
          <p:nvPr/>
        </p:nvSpPr>
        <p:spPr>
          <a:xfrm>
            <a:off x="609598" y="1438405"/>
            <a:ext cx="6096000" cy="369332"/>
          </a:xfrm>
          <a:prstGeom prst="rect">
            <a:avLst/>
          </a:prstGeom>
          <a:noFill/>
        </p:spPr>
        <p:txBody>
          <a:bodyPr wrap="square">
            <a:spAutoFit/>
          </a:bodyPr>
          <a:lstStyle/>
          <a:p>
            <a:r>
              <a:rPr lang="en-US" sz="1800" b="1"/>
              <a:t>3.  </a:t>
            </a:r>
            <a:r>
              <a:rPr lang="en-US" b="1"/>
              <a:t>How can I get involved?</a:t>
            </a:r>
            <a:endParaRPr lang="en-US" sz="1800" b="1"/>
          </a:p>
        </p:txBody>
      </p:sp>
      <p:sp>
        <p:nvSpPr>
          <p:cNvPr id="30" name="TextBox 29">
            <a:extLst>
              <a:ext uri="{FF2B5EF4-FFF2-40B4-BE49-F238E27FC236}">
                <a16:creationId xmlns:a16="http://schemas.microsoft.com/office/drawing/2014/main" id="{C099D5B8-EB38-AF7F-39F8-D4EC9B15AC73}"/>
              </a:ext>
            </a:extLst>
          </p:cNvPr>
          <p:cNvSpPr txBox="1"/>
          <p:nvPr/>
        </p:nvSpPr>
        <p:spPr>
          <a:xfrm>
            <a:off x="941295" y="1829306"/>
            <a:ext cx="3922806" cy="830997"/>
          </a:xfrm>
          <a:prstGeom prst="rect">
            <a:avLst/>
          </a:prstGeom>
          <a:noFill/>
        </p:spPr>
        <p:txBody>
          <a:bodyPr wrap="square">
            <a:spAutoFit/>
          </a:bodyPr>
          <a:lstStyle/>
          <a:p>
            <a:r>
              <a:rPr lang="en-US" sz="1600"/>
              <a:t>Attend school board meetings in person or by tuning into a live stream or video recording.</a:t>
            </a:r>
          </a:p>
        </p:txBody>
      </p:sp>
      <p:sp>
        <p:nvSpPr>
          <p:cNvPr id="31" name="TextBox 30">
            <a:extLst>
              <a:ext uri="{FF2B5EF4-FFF2-40B4-BE49-F238E27FC236}">
                <a16:creationId xmlns:a16="http://schemas.microsoft.com/office/drawing/2014/main" id="{39072F3A-7DD6-6E01-D045-04A7CACFD6A5}"/>
              </a:ext>
            </a:extLst>
          </p:cNvPr>
          <p:cNvSpPr txBox="1"/>
          <p:nvPr/>
        </p:nvSpPr>
        <p:spPr>
          <a:xfrm>
            <a:off x="383626" y="341583"/>
            <a:ext cx="11424745" cy="523220"/>
          </a:xfrm>
          <a:prstGeom prst="rect">
            <a:avLst/>
          </a:prstGeom>
          <a:noFill/>
        </p:spPr>
        <p:txBody>
          <a:bodyPr wrap="square">
            <a:spAutoFit/>
          </a:bodyPr>
          <a:lstStyle/>
          <a:p>
            <a:r>
              <a:rPr lang="en-US" sz="2800"/>
              <a:t>Example: St. Francis Area Schools (continued)</a:t>
            </a:r>
          </a:p>
        </p:txBody>
      </p:sp>
      <p:sp>
        <p:nvSpPr>
          <p:cNvPr id="33" name="TextBox 32">
            <a:extLst>
              <a:ext uri="{FF2B5EF4-FFF2-40B4-BE49-F238E27FC236}">
                <a16:creationId xmlns:a16="http://schemas.microsoft.com/office/drawing/2014/main" id="{2EA4C5AB-E4B4-1631-EB8F-FB00BB120437}"/>
              </a:ext>
            </a:extLst>
          </p:cNvPr>
          <p:cNvSpPr txBox="1"/>
          <p:nvPr/>
        </p:nvSpPr>
        <p:spPr>
          <a:xfrm>
            <a:off x="941295" y="2784851"/>
            <a:ext cx="3510055" cy="2369880"/>
          </a:xfrm>
          <a:prstGeom prst="rect">
            <a:avLst/>
          </a:prstGeom>
          <a:noFill/>
        </p:spPr>
        <p:txBody>
          <a:bodyPr wrap="square" lIns="91440" tIns="45720" rIns="91440" bIns="45720" anchor="t">
            <a:spAutoFit/>
          </a:bodyPr>
          <a:lstStyle/>
          <a:p>
            <a:r>
              <a:rPr lang="en-US"/>
              <a:t>and....join ACLU of Minnesota’s School Board Watch!  </a:t>
            </a:r>
          </a:p>
          <a:p>
            <a:endParaRPr lang="en-US"/>
          </a:p>
          <a:p>
            <a:endParaRPr lang="en-US"/>
          </a:p>
          <a:p>
            <a:r>
              <a:rPr lang="en-US" sz="2000" b="1"/>
              <a:t>Next Meeting: </a:t>
            </a:r>
          </a:p>
          <a:p>
            <a:r>
              <a:rPr lang="en-US" sz="2000" b="1"/>
              <a:t>Nov 11th 7PM (Virtual)</a:t>
            </a:r>
          </a:p>
          <a:p>
            <a:endParaRPr lang="en-US"/>
          </a:p>
          <a:p>
            <a:endParaRPr lang="en-US"/>
          </a:p>
        </p:txBody>
      </p:sp>
      <p:grpSp>
        <p:nvGrpSpPr>
          <p:cNvPr id="13" name="Group 12">
            <a:extLst>
              <a:ext uri="{FF2B5EF4-FFF2-40B4-BE49-F238E27FC236}">
                <a16:creationId xmlns:a16="http://schemas.microsoft.com/office/drawing/2014/main" id="{74818BEC-E0D8-81B7-C582-B8761749EE75}"/>
              </a:ext>
            </a:extLst>
          </p:cNvPr>
          <p:cNvGrpSpPr/>
          <p:nvPr/>
        </p:nvGrpSpPr>
        <p:grpSpPr>
          <a:xfrm>
            <a:off x="4902199" y="1500075"/>
            <a:ext cx="5016901" cy="4691578"/>
            <a:chOff x="1048168" y="1537109"/>
            <a:chExt cx="5047832" cy="4979308"/>
          </a:xfrm>
        </p:grpSpPr>
        <p:pic>
          <p:nvPicPr>
            <p:cNvPr id="4" name="Picture 3" descr="A screenshot of a school board&#10;&#10;AI-generated content may be incorrect.">
              <a:extLst>
                <a:ext uri="{FF2B5EF4-FFF2-40B4-BE49-F238E27FC236}">
                  <a16:creationId xmlns:a16="http://schemas.microsoft.com/office/drawing/2014/main" id="{93C0B572-2664-5918-DCFB-CD4CB3DEF24C}"/>
                </a:ext>
              </a:extLst>
            </p:cNvPr>
            <p:cNvPicPr>
              <a:picLocks noChangeAspect="1"/>
            </p:cNvPicPr>
            <p:nvPr/>
          </p:nvPicPr>
          <p:blipFill rotWithShape="1">
            <a:blip r:embed="rId4">
              <a:extLst>
                <a:ext uri="{28A0092B-C50C-407E-A947-70E740481C1C}">
                  <a14:useLocalDpi xmlns:a14="http://schemas.microsoft.com/office/drawing/2010/main" val="0"/>
                </a:ext>
              </a:extLst>
            </a:blip>
            <a:srcRect b="76545"/>
            <a:stretch/>
          </p:blipFill>
          <p:spPr bwMode="auto">
            <a:xfrm>
              <a:off x="1048168" y="1537109"/>
              <a:ext cx="5042863" cy="1112707"/>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38DBDD6C-D83C-E5AD-5730-4DEA813293E7}"/>
                </a:ext>
              </a:extLst>
            </p:cNvPr>
            <p:cNvPicPr>
              <a:picLocks noChangeAspect="1"/>
            </p:cNvPicPr>
            <p:nvPr/>
          </p:nvPicPr>
          <p:blipFill>
            <a:blip r:embed="rId5"/>
            <a:stretch>
              <a:fillRect/>
            </a:stretch>
          </p:blipFill>
          <p:spPr>
            <a:xfrm>
              <a:off x="1053137" y="2599016"/>
              <a:ext cx="5042863" cy="3917401"/>
            </a:xfrm>
            <a:prstGeom prst="rect">
              <a:avLst/>
            </a:prstGeom>
          </p:spPr>
        </p:pic>
      </p:grpSp>
    </p:spTree>
    <p:extLst>
      <p:ext uri="{BB962C8B-B14F-4D97-AF65-F5344CB8AC3E}">
        <p14:creationId xmlns:p14="http://schemas.microsoft.com/office/powerpoint/2010/main" val="718871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47407AB4-2E0C-FC44-BCA5-034B80B7973F}"/>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70B15C1A-42D0-1F46-B027-B13322697F5C}"/>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7466DF-8990-3743-A43E-62FD944E88F8}"/>
              </a:ext>
            </a:extLst>
          </p:cNvPr>
          <p:cNvSpPr txBox="1"/>
          <p:nvPr/>
        </p:nvSpPr>
        <p:spPr>
          <a:xfrm>
            <a:off x="383627" y="213603"/>
            <a:ext cx="11443139" cy="1200329"/>
          </a:xfrm>
          <a:prstGeom prst="rect">
            <a:avLst/>
          </a:prstGeom>
          <a:noFill/>
        </p:spPr>
        <p:txBody>
          <a:bodyPr wrap="square" rtlCol="0" anchor="t">
            <a:spAutoFit/>
          </a:bodyPr>
          <a:lstStyle/>
          <a:p>
            <a:r>
              <a:rPr lang="en-US" sz="3600">
                <a:solidFill>
                  <a:srgbClr val="130F54"/>
                </a:solidFill>
              </a:rPr>
              <a:t>Know Your Students’ Rights</a:t>
            </a:r>
          </a:p>
          <a:p>
            <a:endParaRPr lang="en-US" sz="3600">
              <a:solidFill>
                <a:srgbClr val="130F54"/>
              </a:solidFill>
              <a:latin typeface="GT America" panose="00000500000000000000" pitchFamily="50" charset="0"/>
            </a:endParaRPr>
          </a:p>
        </p:txBody>
      </p:sp>
      <p:sp>
        <p:nvSpPr>
          <p:cNvPr id="16" name="Rectangle 15">
            <a:extLst>
              <a:ext uri="{FF2B5EF4-FFF2-40B4-BE49-F238E27FC236}">
                <a16:creationId xmlns:a16="http://schemas.microsoft.com/office/drawing/2014/main" id="{63AF7CB4-AC30-3746-9EFE-E182A816ADDC}"/>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58FA5DC-7C2B-2649-A711-04588CFC0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29054" y="2890075"/>
            <a:ext cx="10666088" cy="1477328"/>
          </a:xfrm>
          <a:prstGeom prst="rect">
            <a:avLst/>
          </a:prstGeom>
          <a:noFill/>
        </p:spPr>
        <p:txBody>
          <a:bodyPr wrap="square" rtlCol="0">
            <a:spAutoFit/>
          </a:bodyPr>
          <a:lstStyle/>
          <a:p>
            <a:r>
              <a:rPr lang="en-US" sz="6600">
                <a:latin typeface="Century Schoolbook" panose="02040604050505020304" pitchFamily="18" charset="0"/>
              </a:rPr>
              <a:t>QUESTIONS?</a:t>
            </a:r>
          </a:p>
          <a:p>
            <a:pPr marL="342900" indent="-342900">
              <a:buFont typeface="Arial" panose="020B0604020202020204" pitchFamily="34" charset="0"/>
              <a:buChar char="•"/>
            </a:pPr>
            <a:endParaRPr lang="en-US" sz="2400"/>
          </a:p>
        </p:txBody>
      </p:sp>
    </p:spTree>
    <p:extLst>
      <p:ext uri="{BB962C8B-B14F-4D97-AF65-F5344CB8AC3E}">
        <p14:creationId xmlns:p14="http://schemas.microsoft.com/office/powerpoint/2010/main" val="206223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5CDC0951-2396-7241-8A5C-BEE4351AC0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7012" y="944302"/>
            <a:ext cx="665797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8E9A82E-A73B-D04F-857B-7C630FE583AE}"/>
              </a:ext>
            </a:extLst>
          </p:cNvPr>
          <p:cNvSpPr txBox="1"/>
          <p:nvPr/>
        </p:nvSpPr>
        <p:spPr>
          <a:xfrm>
            <a:off x="4708633" y="4851869"/>
            <a:ext cx="2774731" cy="1061829"/>
          </a:xfrm>
          <a:prstGeom prst="rect">
            <a:avLst/>
          </a:prstGeom>
          <a:noFill/>
        </p:spPr>
        <p:txBody>
          <a:bodyPr wrap="square" rtlCol="0">
            <a:spAutoFit/>
          </a:bodyPr>
          <a:lstStyle/>
          <a:p>
            <a:pPr algn="ctr"/>
            <a:r>
              <a:rPr lang="en-US" sz="2400" b="1">
                <a:solidFill>
                  <a:srgbClr val="EF404E"/>
                </a:solidFill>
                <a:latin typeface="GT America" panose="00000500000000000000" pitchFamily="50" charset="0"/>
              </a:rPr>
              <a:t>We</a:t>
            </a:r>
            <a:r>
              <a:rPr lang="en-US" sz="2400" b="1">
                <a:solidFill>
                  <a:srgbClr val="130F54"/>
                </a:solidFill>
                <a:latin typeface="GT America" panose="00000500000000000000" pitchFamily="50" charset="0"/>
              </a:rPr>
              <a:t> the people.</a:t>
            </a:r>
          </a:p>
          <a:p>
            <a:pPr algn="ctr"/>
            <a:endParaRPr lang="en-US" sz="1500" b="1">
              <a:solidFill>
                <a:srgbClr val="130F54"/>
              </a:solidFill>
              <a:latin typeface="GT America" panose="00000500000000000000" pitchFamily="50" charset="0"/>
            </a:endParaRPr>
          </a:p>
          <a:p>
            <a:pPr algn="ctr"/>
            <a:r>
              <a:rPr lang="en-US" sz="2400" b="1" err="1">
                <a:solidFill>
                  <a:srgbClr val="130F54"/>
                </a:solidFill>
                <a:latin typeface="GT America" panose="00000500000000000000" pitchFamily="50" charset="0"/>
              </a:rPr>
              <a:t>www.aclu-mn.org</a:t>
            </a:r>
            <a:endParaRPr lang="en-US" sz="2400" b="1">
              <a:solidFill>
                <a:srgbClr val="130F54"/>
              </a:solidFill>
              <a:latin typeface="GT America" panose="00000500000000000000" pitchFamily="50" charset="0"/>
            </a:endParaRPr>
          </a:p>
        </p:txBody>
      </p:sp>
      <p:cxnSp>
        <p:nvCxnSpPr>
          <p:cNvPr id="10" name="Straight Connector 9">
            <a:extLst>
              <a:ext uri="{FF2B5EF4-FFF2-40B4-BE49-F238E27FC236}">
                <a16:creationId xmlns:a16="http://schemas.microsoft.com/office/drawing/2014/main" id="{3A96B720-7855-0A41-90AB-948414DA9D60}"/>
              </a:ext>
            </a:extLst>
          </p:cNvPr>
          <p:cNvCxnSpPr>
            <a:cxnSpLocks/>
          </p:cNvCxnSpPr>
          <p:nvPr/>
        </p:nvCxnSpPr>
        <p:spPr>
          <a:xfrm>
            <a:off x="2864066" y="4477407"/>
            <a:ext cx="6463863"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007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A1D03-D06C-5A2A-9B8F-C486A3579650}"/>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C66219D9-51A3-8BFE-847C-9570ACC59A08}"/>
              </a:ext>
            </a:extLst>
          </p:cNvPr>
          <p:cNvSpPr/>
          <p:nvPr/>
        </p:nvSpPr>
        <p:spPr>
          <a:xfrm>
            <a:off x="283779" y="1094094"/>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A4D8E7D2-964F-9FFE-56D1-037B67402A02}"/>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9BB8654-C82F-4868-6956-D30C551D4A89}"/>
              </a:ext>
            </a:extLst>
          </p:cNvPr>
          <p:cNvSpPr txBox="1"/>
          <p:nvPr/>
        </p:nvSpPr>
        <p:spPr>
          <a:xfrm>
            <a:off x="539075" y="221922"/>
            <a:ext cx="11443139" cy="646331"/>
          </a:xfrm>
          <a:prstGeom prst="rect">
            <a:avLst/>
          </a:prstGeom>
          <a:noFill/>
        </p:spPr>
        <p:txBody>
          <a:bodyPr wrap="square" rtlCol="0" anchor="t">
            <a:spAutoFit/>
          </a:bodyPr>
          <a:lstStyle/>
          <a:p>
            <a:r>
              <a:rPr lang="en-US" sz="3600">
                <a:solidFill>
                  <a:srgbClr val="130F54"/>
                </a:solidFill>
              </a:rPr>
              <a:t>Know Your Student’s Rights</a:t>
            </a:r>
          </a:p>
        </p:txBody>
      </p:sp>
      <p:sp>
        <p:nvSpPr>
          <p:cNvPr id="16" name="Rectangle 15">
            <a:extLst>
              <a:ext uri="{FF2B5EF4-FFF2-40B4-BE49-F238E27FC236}">
                <a16:creationId xmlns:a16="http://schemas.microsoft.com/office/drawing/2014/main" id="{31C94C32-E965-CE48-6095-7B492485B9CE}"/>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614562C4-5920-202D-3E19-6FB0604BE2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47D1504-2CA2-83A4-AD13-D1B04F4CDBDD}"/>
              </a:ext>
            </a:extLst>
          </p:cNvPr>
          <p:cNvSpPr txBox="1"/>
          <p:nvPr/>
        </p:nvSpPr>
        <p:spPr>
          <a:xfrm>
            <a:off x="356722" y="1182359"/>
            <a:ext cx="10142482" cy="2523768"/>
          </a:xfrm>
          <a:prstGeom prst="rect">
            <a:avLst/>
          </a:prstGeom>
          <a:noFill/>
        </p:spPr>
        <p:txBody>
          <a:bodyPr wrap="square" lIns="91440" tIns="45720" rIns="91440" bIns="45720" rtlCol="0" anchor="t">
            <a:spAutoFit/>
          </a:bodyPr>
          <a:lstStyle/>
          <a:p>
            <a:endParaRPr lang="en-US" sz="2200"/>
          </a:p>
          <a:p>
            <a:endParaRPr lang="en-US" sz="2200"/>
          </a:p>
          <a:p>
            <a:endParaRPr lang="en-US" sz="2200"/>
          </a:p>
          <a:p>
            <a:endParaRPr lang="en-US" sz="2200"/>
          </a:p>
          <a:p>
            <a:endParaRPr lang="en-US" sz="2200"/>
          </a:p>
          <a:p>
            <a:r>
              <a:rPr lang="en-US" sz="2400" b="1"/>
              <a:t>This presentation is for informational purposes only and is not intended as legal advice or an offer of legal representation.</a:t>
            </a:r>
          </a:p>
        </p:txBody>
      </p:sp>
    </p:spTree>
    <p:extLst>
      <p:ext uri="{BB962C8B-B14F-4D97-AF65-F5344CB8AC3E}">
        <p14:creationId xmlns:p14="http://schemas.microsoft.com/office/powerpoint/2010/main" val="576172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47407AB4-2E0C-FC44-BCA5-034B80B7973F}"/>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70B15C1A-42D0-1F46-B027-B13322697F5C}"/>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7466DF-8990-3743-A43E-62FD944E88F8}"/>
              </a:ext>
            </a:extLst>
          </p:cNvPr>
          <p:cNvSpPr txBox="1"/>
          <p:nvPr/>
        </p:nvSpPr>
        <p:spPr>
          <a:xfrm>
            <a:off x="383627" y="260114"/>
            <a:ext cx="11443139" cy="646331"/>
          </a:xfrm>
          <a:prstGeom prst="rect">
            <a:avLst/>
          </a:prstGeom>
          <a:noFill/>
        </p:spPr>
        <p:txBody>
          <a:bodyPr wrap="square" rtlCol="0" anchor="t">
            <a:spAutoFit/>
          </a:bodyPr>
          <a:lstStyle/>
          <a:p>
            <a:r>
              <a:rPr lang="en-US" sz="3600">
                <a:solidFill>
                  <a:srgbClr val="130F54"/>
                </a:solidFill>
              </a:rPr>
              <a:t>St. Francis Book Ban – Nikki Kruse-Dye</a:t>
            </a:r>
          </a:p>
        </p:txBody>
      </p:sp>
      <p:sp>
        <p:nvSpPr>
          <p:cNvPr id="16" name="Rectangle 15">
            <a:extLst>
              <a:ext uri="{FF2B5EF4-FFF2-40B4-BE49-F238E27FC236}">
                <a16:creationId xmlns:a16="http://schemas.microsoft.com/office/drawing/2014/main" id="{63AF7CB4-AC30-3746-9EFE-E182A816ADDC}"/>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58FA5DC-7C2B-2649-A711-04588CFC0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C986AED-52DD-A4C2-9E12-D001A32F7635}"/>
              </a:ext>
            </a:extLst>
          </p:cNvPr>
          <p:cNvSpPr txBox="1"/>
          <p:nvPr/>
        </p:nvSpPr>
        <p:spPr>
          <a:xfrm>
            <a:off x="483476" y="1332386"/>
            <a:ext cx="10142482" cy="1200329"/>
          </a:xfrm>
          <a:prstGeom prst="rect">
            <a:avLst/>
          </a:prstGeom>
          <a:noFill/>
        </p:spPr>
        <p:txBody>
          <a:bodyPr wrap="square" lIns="91440" tIns="45720" rIns="91440" bIns="45720" rtlCol="0" anchor="t">
            <a:spAutoFit/>
          </a:bodyPr>
          <a:lstStyle/>
          <a:p>
            <a:endParaRPr lang="en-US" sz="2400"/>
          </a:p>
          <a:p>
            <a:endParaRPr lang="en-US" sz="2400"/>
          </a:p>
          <a:p>
            <a:endParaRPr lang="en-US" sz="2400"/>
          </a:p>
        </p:txBody>
      </p:sp>
      <p:pic>
        <p:nvPicPr>
          <p:cNvPr id="2" name="Picture 2" descr="kids in St. Francis ...">
            <a:extLst>
              <a:ext uri="{FF2B5EF4-FFF2-40B4-BE49-F238E27FC236}">
                <a16:creationId xmlns:a16="http://schemas.microsoft.com/office/drawing/2014/main" id="{F762E4AA-CBEB-6CE2-F1E8-E59895D5C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80" y="1364137"/>
            <a:ext cx="23241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udents, Parents, Educators, and Authors Join to Fight ...">
            <a:extLst>
              <a:ext uri="{FF2B5EF4-FFF2-40B4-BE49-F238E27FC236}">
                <a16:creationId xmlns:a16="http://schemas.microsoft.com/office/drawing/2014/main" id="{C5251B22-565A-29E6-2341-4B702C2B11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7837" y="1709720"/>
            <a:ext cx="3242579" cy="2157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munity protest St. Francis Book Ban ...">
            <a:extLst>
              <a:ext uri="{FF2B5EF4-FFF2-40B4-BE49-F238E27FC236}">
                <a16:creationId xmlns:a16="http://schemas.microsoft.com/office/drawing/2014/main" id="{9039F95F-48E0-A4F6-7696-5518FF98F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6432" y="170972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ok Ban ...">
            <a:extLst>
              <a:ext uri="{FF2B5EF4-FFF2-40B4-BE49-F238E27FC236}">
                <a16:creationId xmlns:a16="http://schemas.microsoft.com/office/drawing/2014/main" id="{380DF998-4B5F-FBAC-632D-FE27698EEF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6432" y="3773197"/>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innesota School District Book Ban ...">
            <a:extLst>
              <a:ext uri="{FF2B5EF4-FFF2-40B4-BE49-F238E27FC236}">
                <a16:creationId xmlns:a16="http://schemas.microsoft.com/office/drawing/2014/main" id="{D4985AF1-34CB-A16C-CF7D-4CD3E310F7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7966" y="3531714"/>
            <a:ext cx="1857375"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arents and ACLU sue St. Francis schools district over controversial book  ban">
            <a:extLst>
              <a:ext uri="{FF2B5EF4-FFF2-40B4-BE49-F238E27FC236}">
                <a16:creationId xmlns:a16="http://schemas.microsoft.com/office/drawing/2014/main" id="{3A5B4A72-BABD-2F19-E680-E38ED6F972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9885" y="4002893"/>
            <a:ext cx="3258481" cy="2120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063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62724-93BC-D265-4F57-733774990459}"/>
            </a:ext>
          </a:extLst>
        </p:cNvPr>
        <p:cNvGrpSpPr/>
        <p:nvPr/>
      </p:nvGrpSpPr>
      <p:grpSpPr>
        <a:xfrm>
          <a:off x="0" y="0"/>
          <a:ext cx="0" cy="0"/>
          <a:chOff x="0" y="0"/>
          <a:chExt cx="0" cy="0"/>
        </a:xfrm>
      </p:grpSpPr>
      <p:sp>
        <p:nvSpPr>
          <p:cNvPr id="8" name="Frame 7">
            <a:extLst>
              <a:ext uri="{FF2B5EF4-FFF2-40B4-BE49-F238E27FC236}">
                <a16:creationId xmlns:a16="http://schemas.microsoft.com/office/drawing/2014/main" id="{683C552D-D6A2-365F-EEF8-E1F604282379}"/>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D5E05880-90F0-8D86-9F32-54C77188E379}"/>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AA10F2-1EBB-B7C6-1FF4-0ED3DC30D134}"/>
              </a:ext>
            </a:extLst>
          </p:cNvPr>
          <p:cNvSpPr txBox="1"/>
          <p:nvPr/>
        </p:nvSpPr>
        <p:spPr>
          <a:xfrm>
            <a:off x="383627" y="260114"/>
            <a:ext cx="11443139" cy="646331"/>
          </a:xfrm>
          <a:prstGeom prst="rect">
            <a:avLst/>
          </a:prstGeom>
          <a:noFill/>
        </p:spPr>
        <p:txBody>
          <a:bodyPr wrap="square" rtlCol="0" anchor="t">
            <a:spAutoFit/>
          </a:bodyPr>
          <a:lstStyle/>
          <a:p>
            <a:r>
              <a:rPr lang="en-US" sz="3600">
                <a:solidFill>
                  <a:srgbClr val="130F54"/>
                </a:solidFill>
              </a:rPr>
              <a:t>Know Your Student’s First Amendment Rights</a:t>
            </a:r>
          </a:p>
        </p:txBody>
      </p:sp>
      <p:sp>
        <p:nvSpPr>
          <p:cNvPr id="16" name="Rectangle 15">
            <a:extLst>
              <a:ext uri="{FF2B5EF4-FFF2-40B4-BE49-F238E27FC236}">
                <a16:creationId xmlns:a16="http://schemas.microsoft.com/office/drawing/2014/main" id="{20E06BB6-069D-B72A-2F22-93365A018B56}"/>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68496017-0CB9-A130-3776-E2EE97AA1A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E613963-696B-E68C-E42B-E4608019AE2C}"/>
              </a:ext>
            </a:extLst>
          </p:cNvPr>
          <p:cNvSpPr txBox="1"/>
          <p:nvPr/>
        </p:nvSpPr>
        <p:spPr>
          <a:xfrm>
            <a:off x="483476" y="1332386"/>
            <a:ext cx="10142482" cy="1200329"/>
          </a:xfrm>
          <a:prstGeom prst="rect">
            <a:avLst/>
          </a:prstGeom>
          <a:noFill/>
        </p:spPr>
        <p:txBody>
          <a:bodyPr wrap="square" lIns="91440" tIns="45720" rIns="91440" bIns="45720" rtlCol="0" anchor="t">
            <a:spAutoFit/>
          </a:bodyPr>
          <a:lstStyle/>
          <a:p>
            <a:endParaRPr lang="en-US" sz="2400"/>
          </a:p>
          <a:p>
            <a:endParaRPr lang="en-US" sz="2400"/>
          </a:p>
          <a:p>
            <a:endParaRPr lang="en-US" sz="2400"/>
          </a:p>
        </p:txBody>
      </p:sp>
      <p:pic>
        <p:nvPicPr>
          <p:cNvPr id="3074" name="Picture 2" descr="A student holds up a placard reading 'Education needs free speech' while attending a march.">
            <a:extLst>
              <a:ext uri="{FF2B5EF4-FFF2-40B4-BE49-F238E27FC236}">
                <a16:creationId xmlns:a16="http://schemas.microsoft.com/office/drawing/2014/main" id="{57658850-DCB5-70A9-AD58-D8C7F916AD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125" y="1484583"/>
            <a:ext cx="9211056" cy="460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414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47407AB4-2E0C-FC44-BCA5-034B80B7973F}"/>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FF0000"/>
              </a:solidFill>
            </a:endParaRPr>
          </a:p>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70B15C1A-42D0-1F46-B027-B13322697F5C}"/>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7466DF-8990-3743-A43E-62FD944E88F8}"/>
              </a:ext>
            </a:extLst>
          </p:cNvPr>
          <p:cNvSpPr txBox="1"/>
          <p:nvPr/>
        </p:nvSpPr>
        <p:spPr>
          <a:xfrm>
            <a:off x="383627" y="260114"/>
            <a:ext cx="11443139" cy="646331"/>
          </a:xfrm>
          <a:prstGeom prst="rect">
            <a:avLst/>
          </a:prstGeom>
          <a:noFill/>
        </p:spPr>
        <p:txBody>
          <a:bodyPr wrap="square" rtlCol="0" anchor="t">
            <a:spAutoFit/>
          </a:bodyPr>
          <a:lstStyle/>
          <a:p>
            <a:r>
              <a:rPr lang="en-US" sz="3600">
                <a:solidFill>
                  <a:srgbClr val="130F54"/>
                </a:solidFill>
              </a:rPr>
              <a:t>Know Your Student’s First Amendment Rights</a:t>
            </a:r>
          </a:p>
        </p:txBody>
      </p:sp>
      <p:sp>
        <p:nvSpPr>
          <p:cNvPr id="16" name="Rectangle 15">
            <a:extLst>
              <a:ext uri="{FF2B5EF4-FFF2-40B4-BE49-F238E27FC236}">
                <a16:creationId xmlns:a16="http://schemas.microsoft.com/office/drawing/2014/main" id="{63AF7CB4-AC30-3746-9EFE-E182A816ADDC}"/>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58FA5DC-7C2B-2649-A711-04588CFC0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C986AED-52DD-A4C2-9E12-D001A32F7635}"/>
              </a:ext>
            </a:extLst>
          </p:cNvPr>
          <p:cNvSpPr txBox="1"/>
          <p:nvPr/>
        </p:nvSpPr>
        <p:spPr>
          <a:xfrm>
            <a:off x="483476" y="1332386"/>
            <a:ext cx="10142482" cy="1200329"/>
          </a:xfrm>
          <a:prstGeom prst="rect">
            <a:avLst/>
          </a:prstGeom>
          <a:noFill/>
        </p:spPr>
        <p:txBody>
          <a:bodyPr wrap="square" rtlCol="0">
            <a:spAutoFit/>
          </a:bodyPr>
          <a:lstStyle/>
          <a:p>
            <a:endParaRPr lang="en-US" sz="2400"/>
          </a:p>
          <a:p>
            <a:endParaRPr lang="en-US" sz="2400"/>
          </a:p>
          <a:p>
            <a:endParaRPr lang="en-US" sz="2400"/>
          </a:p>
        </p:txBody>
      </p:sp>
      <p:sp>
        <p:nvSpPr>
          <p:cNvPr id="2" name="object 2">
            <a:extLst>
              <a:ext uri="{FF2B5EF4-FFF2-40B4-BE49-F238E27FC236}">
                <a16:creationId xmlns:a16="http://schemas.microsoft.com/office/drawing/2014/main" id="{48044328-DECD-AD4C-9919-4A92702486E4}"/>
              </a:ext>
            </a:extLst>
          </p:cNvPr>
          <p:cNvSpPr txBox="1">
            <a:spLocks/>
          </p:cNvSpPr>
          <p:nvPr/>
        </p:nvSpPr>
        <p:spPr>
          <a:xfrm>
            <a:off x="1533515" y="1157225"/>
            <a:ext cx="8707636" cy="5092419"/>
          </a:xfrm>
          <a:prstGeom prst="rect">
            <a:avLst/>
          </a:prstGeom>
        </p:spPr>
        <p:txBody>
          <a:bodyPr vert="horz" wrap="square" lIns="0" tIns="29209" rIns="0" bIns="0" rtlCol="0" anchor="t">
            <a:spAutoFit/>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marL="12700" marR="5080">
              <a:lnSpc>
                <a:spcPct val="100000"/>
              </a:lnSpc>
              <a:spcBef>
                <a:spcPts val="229"/>
              </a:spcBef>
            </a:pPr>
            <a:endParaRPr lang="en-US" sz="2000">
              <a:latin typeface="Rockwell"/>
              <a:cs typeface="Georgia"/>
            </a:endParaRPr>
          </a:p>
          <a:p>
            <a:pPr marL="12700" marR="5080">
              <a:lnSpc>
                <a:spcPct val="100000"/>
              </a:lnSpc>
              <a:spcBef>
                <a:spcPts val="229"/>
              </a:spcBef>
            </a:pPr>
            <a:r>
              <a:rPr lang="en-US" sz="2400">
                <a:latin typeface="Rockwell"/>
                <a:cs typeface="Georgia"/>
              </a:rPr>
              <a:t>Students</a:t>
            </a:r>
            <a:r>
              <a:rPr lang="en-US" sz="2400" spc="-65">
                <a:latin typeface="Rockwell"/>
                <a:cs typeface="Georgia"/>
              </a:rPr>
              <a:t> </a:t>
            </a:r>
            <a:r>
              <a:rPr lang="en-US" sz="2400">
                <a:latin typeface="Rockwell"/>
                <a:cs typeface="Georgia"/>
              </a:rPr>
              <a:t>don’t</a:t>
            </a:r>
            <a:r>
              <a:rPr lang="en-US" sz="2400" spc="40">
                <a:latin typeface="Rockwell"/>
                <a:cs typeface="Georgia"/>
              </a:rPr>
              <a:t> </a:t>
            </a:r>
            <a:r>
              <a:rPr lang="en-US" sz="2400">
                <a:latin typeface="Rockwell"/>
                <a:cs typeface="Georgia"/>
              </a:rPr>
              <a:t>“shed</a:t>
            </a:r>
            <a:r>
              <a:rPr lang="en-US" sz="2400" spc="-65">
                <a:latin typeface="Rockwell"/>
                <a:cs typeface="Georgia"/>
              </a:rPr>
              <a:t> </a:t>
            </a:r>
            <a:r>
              <a:rPr lang="en-US" sz="2400" spc="-10">
                <a:latin typeface="Rockwell"/>
                <a:cs typeface="Georgia"/>
              </a:rPr>
              <a:t>their constitutional</a:t>
            </a:r>
            <a:r>
              <a:rPr lang="en-US" sz="2400" spc="-95">
                <a:latin typeface="Rockwell"/>
                <a:cs typeface="Georgia"/>
              </a:rPr>
              <a:t> </a:t>
            </a:r>
            <a:r>
              <a:rPr lang="en-US" sz="2400">
                <a:latin typeface="Rockwell"/>
                <a:cs typeface="Georgia"/>
              </a:rPr>
              <a:t>rights</a:t>
            </a:r>
            <a:r>
              <a:rPr lang="en-US" sz="2400" spc="-95">
                <a:latin typeface="Rockwell"/>
                <a:cs typeface="Georgia"/>
              </a:rPr>
              <a:t> </a:t>
            </a:r>
            <a:r>
              <a:rPr lang="en-US" sz="2400">
                <a:latin typeface="Rockwell"/>
                <a:cs typeface="Georgia"/>
              </a:rPr>
              <a:t>to</a:t>
            </a:r>
            <a:r>
              <a:rPr lang="en-US" sz="2400" spc="-90">
                <a:latin typeface="Rockwell"/>
                <a:cs typeface="Georgia"/>
              </a:rPr>
              <a:t> </a:t>
            </a:r>
            <a:r>
              <a:rPr lang="en-US" sz="2400" spc="-10">
                <a:latin typeface="Rockwell"/>
                <a:cs typeface="Georgia"/>
              </a:rPr>
              <a:t>freedom </a:t>
            </a:r>
            <a:r>
              <a:rPr lang="en-US" sz="2400">
                <a:latin typeface="Rockwell"/>
                <a:cs typeface="Georgia"/>
              </a:rPr>
              <a:t>of</a:t>
            </a:r>
            <a:r>
              <a:rPr lang="en-US" sz="2400" spc="-40">
                <a:latin typeface="Rockwell"/>
                <a:cs typeface="Georgia"/>
              </a:rPr>
              <a:t> </a:t>
            </a:r>
            <a:r>
              <a:rPr lang="en-US" sz="2400">
                <a:latin typeface="Rockwell"/>
                <a:cs typeface="Georgia"/>
              </a:rPr>
              <a:t>speech</a:t>
            </a:r>
            <a:r>
              <a:rPr lang="en-US" sz="2400" spc="-40">
                <a:latin typeface="Rockwell"/>
                <a:cs typeface="Georgia"/>
              </a:rPr>
              <a:t> </a:t>
            </a:r>
            <a:r>
              <a:rPr lang="en-US" sz="2400">
                <a:latin typeface="Rockwell"/>
                <a:cs typeface="Georgia"/>
              </a:rPr>
              <a:t>or</a:t>
            </a:r>
            <a:r>
              <a:rPr lang="en-US" sz="2400" spc="-35">
                <a:latin typeface="Rockwell"/>
                <a:cs typeface="Georgia"/>
              </a:rPr>
              <a:t> </a:t>
            </a:r>
            <a:r>
              <a:rPr lang="en-US" sz="2400">
                <a:latin typeface="Rockwell"/>
                <a:cs typeface="Georgia"/>
              </a:rPr>
              <a:t>expression</a:t>
            </a:r>
            <a:r>
              <a:rPr lang="en-US" sz="2400" spc="-40">
                <a:latin typeface="Rockwell"/>
                <a:cs typeface="Georgia"/>
              </a:rPr>
              <a:t> </a:t>
            </a:r>
            <a:r>
              <a:rPr lang="en-US" sz="2400">
                <a:latin typeface="Rockwell"/>
                <a:cs typeface="Georgia"/>
              </a:rPr>
              <a:t>at</a:t>
            </a:r>
            <a:r>
              <a:rPr lang="en-US" sz="2400" spc="-35">
                <a:latin typeface="Rockwell"/>
                <a:cs typeface="Georgia"/>
              </a:rPr>
              <a:t> </a:t>
            </a:r>
            <a:r>
              <a:rPr lang="en-US" sz="2400" spc="-25">
                <a:latin typeface="Rockwell"/>
                <a:cs typeface="Georgia"/>
              </a:rPr>
              <a:t>the </a:t>
            </a:r>
            <a:r>
              <a:rPr lang="en-US" sz="2400" spc="-10">
                <a:latin typeface="Rockwell"/>
                <a:cs typeface="Georgia"/>
              </a:rPr>
              <a:t>schoolhouse gate.”</a:t>
            </a:r>
            <a:endParaRPr lang="en-US" sz="2400">
              <a:solidFill>
                <a:srgbClr val="000000"/>
              </a:solidFill>
              <a:latin typeface="Calibri Light" panose="020F0302020204030204"/>
              <a:cs typeface="Calibri Light" panose="020F0302020204030204"/>
            </a:endParaRPr>
          </a:p>
          <a:p>
            <a:pPr marL="12700" marR="5080">
              <a:lnSpc>
                <a:spcPct val="100000"/>
              </a:lnSpc>
              <a:spcBef>
                <a:spcPts val="229"/>
              </a:spcBef>
            </a:pPr>
            <a:endParaRPr lang="en-US" sz="2400" spc="-10">
              <a:solidFill>
                <a:srgbClr val="000000"/>
              </a:solidFill>
              <a:latin typeface="Rockwell"/>
            </a:endParaRPr>
          </a:p>
          <a:p>
            <a:pPr marL="12700" marR="5080">
              <a:lnSpc>
                <a:spcPct val="100000"/>
              </a:lnSpc>
              <a:spcBef>
                <a:spcPts val="229"/>
              </a:spcBef>
            </a:pPr>
            <a:endParaRPr lang="en-US" sz="2400" spc="-10">
              <a:solidFill>
                <a:srgbClr val="000000"/>
              </a:solidFill>
              <a:latin typeface="Rockwell"/>
            </a:endParaRPr>
          </a:p>
          <a:p>
            <a:pPr marL="12700" marR="5080">
              <a:lnSpc>
                <a:spcPct val="100000"/>
              </a:lnSpc>
              <a:spcBef>
                <a:spcPts val="229"/>
              </a:spcBef>
            </a:pPr>
            <a:endParaRPr lang="en-US" sz="2400" spc="-10">
              <a:solidFill>
                <a:srgbClr val="000000"/>
              </a:solidFill>
              <a:latin typeface="Rockwell"/>
            </a:endParaRPr>
          </a:p>
          <a:p>
            <a:pPr marL="12700" marR="5080">
              <a:lnSpc>
                <a:spcPct val="100000"/>
              </a:lnSpc>
              <a:spcBef>
                <a:spcPts val="229"/>
              </a:spcBef>
            </a:pPr>
            <a:endParaRPr lang="en-US" sz="2400" spc="-10">
              <a:solidFill>
                <a:srgbClr val="000000"/>
              </a:solidFill>
              <a:latin typeface="Rockwell"/>
            </a:endParaRPr>
          </a:p>
          <a:p>
            <a:pPr marL="12700" marR="5080">
              <a:lnSpc>
                <a:spcPct val="100000"/>
              </a:lnSpc>
              <a:spcBef>
                <a:spcPts val="229"/>
              </a:spcBef>
            </a:pPr>
            <a:endParaRPr lang="en-US" sz="2400" spc="-10">
              <a:solidFill>
                <a:srgbClr val="000000"/>
              </a:solidFill>
              <a:latin typeface="Rockwell"/>
            </a:endParaRPr>
          </a:p>
          <a:p>
            <a:pPr marL="12700" marR="5080">
              <a:lnSpc>
                <a:spcPct val="100000"/>
              </a:lnSpc>
              <a:spcBef>
                <a:spcPts val="229"/>
              </a:spcBef>
            </a:pPr>
            <a:endParaRPr lang="en-US" sz="2400" spc="-10">
              <a:solidFill>
                <a:srgbClr val="000000"/>
              </a:solidFill>
              <a:latin typeface="Rockwell"/>
            </a:endParaRPr>
          </a:p>
          <a:p>
            <a:pPr marL="12700" marR="5080">
              <a:lnSpc>
                <a:spcPct val="100000"/>
              </a:lnSpc>
              <a:spcBef>
                <a:spcPts val="229"/>
              </a:spcBef>
            </a:pPr>
            <a:endParaRPr lang="en-US" sz="2400" spc="-10">
              <a:solidFill>
                <a:srgbClr val="000000"/>
              </a:solidFill>
              <a:latin typeface="Rockwell"/>
            </a:endParaRPr>
          </a:p>
          <a:p>
            <a:pPr marL="12700" marR="5080">
              <a:lnSpc>
                <a:spcPct val="100000"/>
              </a:lnSpc>
              <a:spcBef>
                <a:spcPts val="229"/>
              </a:spcBef>
            </a:pPr>
            <a:endParaRPr lang="en-US" sz="2400" spc="-10">
              <a:solidFill>
                <a:srgbClr val="000000"/>
              </a:solidFill>
              <a:latin typeface="Rockwell"/>
            </a:endParaRPr>
          </a:p>
          <a:p>
            <a:pPr marL="12700" marR="5080">
              <a:lnSpc>
                <a:spcPct val="100000"/>
              </a:lnSpc>
              <a:spcBef>
                <a:spcPts val="229"/>
              </a:spcBef>
            </a:pPr>
            <a:endParaRPr lang="en-US" sz="900" spc="-10">
              <a:solidFill>
                <a:srgbClr val="000000"/>
              </a:solidFill>
              <a:latin typeface="Rockwell"/>
            </a:endParaRPr>
          </a:p>
          <a:p>
            <a:pPr marL="12700" marR="5080">
              <a:lnSpc>
                <a:spcPct val="100000"/>
              </a:lnSpc>
              <a:spcBef>
                <a:spcPts val="229"/>
              </a:spcBef>
            </a:pPr>
            <a:r>
              <a:rPr lang="en-US" sz="2000">
                <a:solidFill>
                  <a:srgbClr val="1A134C"/>
                </a:solidFill>
                <a:latin typeface="Rockwell"/>
              </a:rPr>
              <a:t>Tinker v. Des Moines Independent Community School District</a:t>
            </a:r>
            <a:endParaRPr lang="en-US">
              <a:cs typeface="Calibri Light"/>
            </a:endParaRPr>
          </a:p>
          <a:p>
            <a:pPr marL="12700" marR="5080">
              <a:lnSpc>
                <a:spcPct val="100000"/>
              </a:lnSpc>
              <a:spcBef>
                <a:spcPts val="229"/>
              </a:spcBef>
            </a:pPr>
            <a:r>
              <a:rPr lang="en-US" sz="2000" spc="-10">
                <a:latin typeface="Rockwell"/>
                <a:cs typeface="Georgia"/>
              </a:rPr>
              <a:t>U.S. Supreme Court (1969)</a:t>
            </a:r>
            <a:endParaRPr lang="en-US" sz="2000">
              <a:latin typeface="Rockwell"/>
              <a:cs typeface="Georgia"/>
            </a:endParaRPr>
          </a:p>
        </p:txBody>
      </p:sp>
      <p:pic>
        <p:nvPicPr>
          <p:cNvPr id="3" name="object 8">
            <a:extLst>
              <a:ext uri="{FF2B5EF4-FFF2-40B4-BE49-F238E27FC236}">
                <a16:creationId xmlns:a16="http://schemas.microsoft.com/office/drawing/2014/main" id="{AC0EA8B3-D281-AAD4-3AA3-D791AF7313E1}"/>
              </a:ext>
            </a:extLst>
          </p:cNvPr>
          <p:cNvPicPr/>
          <p:nvPr/>
        </p:nvPicPr>
        <p:blipFill>
          <a:blip r:embed="rId4" cstate="print"/>
          <a:stretch>
            <a:fillRect/>
          </a:stretch>
        </p:blipFill>
        <p:spPr>
          <a:xfrm>
            <a:off x="4568036" y="2372358"/>
            <a:ext cx="2631260" cy="3009901"/>
          </a:xfrm>
          <a:prstGeom prst="rect">
            <a:avLst/>
          </a:prstGeom>
        </p:spPr>
      </p:pic>
    </p:spTree>
    <p:extLst>
      <p:ext uri="{BB962C8B-B14F-4D97-AF65-F5344CB8AC3E}">
        <p14:creationId xmlns:p14="http://schemas.microsoft.com/office/powerpoint/2010/main" val="2010100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9144000" cy="5143500"/>
          </a:xfrm>
        </p:grpSpPr>
        <p:pic>
          <p:nvPicPr>
            <p:cNvPr id="3" name="object 3"/>
            <p:cNvPicPr/>
            <p:nvPr/>
          </p:nvPicPr>
          <p:blipFill>
            <a:blip r:embed="rId3" cstate="print"/>
            <a:stretch>
              <a:fillRect/>
            </a:stretch>
          </p:blipFill>
          <p:spPr>
            <a:xfrm>
              <a:off x="0" y="0"/>
              <a:ext cx="9144000" cy="5143500"/>
            </a:xfrm>
            <a:prstGeom prst="rect">
              <a:avLst/>
            </a:prstGeom>
          </p:spPr>
        </p:pic>
        <p:sp>
          <p:nvSpPr>
            <p:cNvPr id="4" name="object 4"/>
            <p:cNvSpPr/>
            <p:nvPr/>
          </p:nvSpPr>
          <p:spPr>
            <a:xfrm>
              <a:off x="472075" y="533649"/>
              <a:ext cx="4382135" cy="2958374"/>
            </a:xfrm>
            <a:custGeom>
              <a:avLst/>
              <a:gdLst/>
              <a:ahLst/>
              <a:cxnLst/>
              <a:rect l="l" t="t" r="r" b="b"/>
              <a:pathLst>
                <a:path w="4382135" h="3540760">
                  <a:moveTo>
                    <a:pt x="4382099" y="3540599"/>
                  </a:moveTo>
                  <a:lnTo>
                    <a:pt x="0" y="3540599"/>
                  </a:lnTo>
                  <a:lnTo>
                    <a:pt x="0" y="0"/>
                  </a:lnTo>
                  <a:lnTo>
                    <a:pt x="4382099" y="0"/>
                  </a:lnTo>
                  <a:lnTo>
                    <a:pt x="4382099" y="3540599"/>
                  </a:lnTo>
                  <a:close/>
                </a:path>
              </a:pathLst>
            </a:custGeom>
            <a:solidFill>
              <a:srgbClr val="EE404E"/>
            </a:solidFill>
          </p:spPr>
          <p:txBody>
            <a:bodyPr wrap="square" lIns="0" tIns="0" rIns="0" bIns="0" rtlCol="0"/>
            <a:lstStyle/>
            <a:p>
              <a:endParaRPr sz="2400"/>
            </a:p>
          </p:txBody>
        </p:sp>
      </p:grpSp>
      <p:sp>
        <p:nvSpPr>
          <p:cNvPr id="5" name="object 5"/>
          <p:cNvSpPr txBox="1"/>
          <p:nvPr/>
        </p:nvSpPr>
        <p:spPr>
          <a:xfrm>
            <a:off x="1027066" y="923011"/>
            <a:ext cx="5445213" cy="3501812"/>
          </a:xfrm>
          <a:prstGeom prst="rect">
            <a:avLst/>
          </a:prstGeom>
        </p:spPr>
        <p:txBody>
          <a:bodyPr vert="horz" wrap="square" lIns="0" tIns="38945" rIns="0" bIns="0" rtlCol="0" anchor="t">
            <a:spAutoFit/>
          </a:bodyPr>
          <a:lstStyle/>
          <a:p>
            <a:pPr marL="16510" marR="6350">
              <a:lnSpc>
                <a:spcPts val="5400"/>
              </a:lnSpc>
              <a:spcBef>
                <a:spcPts val="305"/>
              </a:spcBef>
            </a:pPr>
            <a:r>
              <a:rPr sz="4500" b="1">
                <a:solidFill>
                  <a:srgbClr val="FFFFFF"/>
                </a:solidFill>
                <a:latin typeface="Rockwell"/>
                <a:cs typeface="Arial"/>
              </a:rPr>
              <a:t>But</a:t>
            </a:r>
            <a:r>
              <a:rPr sz="4500" b="1" spc="-40">
                <a:solidFill>
                  <a:srgbClr val="FFFFFF"/>
                </a:solidFill>
                <a:latin typeface="Rockwell"/>
                <a:cs typeface="Arial"/>
              </a:rPr>
              <a:t> </a:t>
            </a:r>
            <a:r>
              <a:rPr sz="4500" b="1">
                <a:solidFill>
                  <a:srgbClr val="FFFFFF"/>
                </a:solidFill>
                <a:latin typeface="Rockwell"/>
                <a:cs typeface="Arial"/>
              </a:rPr>
              <a:t>schools</a:t>
            </a:r>
            <a:r>
              <a:rPr sz="4500" b="1" spc="-27">
                <a:solidFill>
                  <a:srgbClr val="FFFFFF"/>
                </a:solidFill>
                <a:latin typeface="Rockwell"/>
                <a:cs typeface="Arial"/>
              </a:rPr>
              <a:t> </a:t>
            </a:r>
            <a:r>
              <a:rPr sz="4500" b="1" i="1" spc="-33">
                <a:solidFill>
                  <a:srgbClr val="FFFFFF"/>
                </a:solidFill>
                <a:latin typeface="Rockwell"/>
                <a:cs typeface="Arial"/>
              </a:rPr>
              <a:t>do </a:t>
            </a:r>
            <a:r>
              <a:rPr sz="4500" b="1">
                <a:solidFill>
                  <a:srgbClr val="FFFFFF"/>
                </a:solidFill>
                <a:latin typeface="Rockwell"/>
                <a:cs typeface="Arial"/>
              </a:rPr>
              <a:t>have</a:t>
            </a:r>
            <a:r>
              <a:rPr sz="4500" b="1" spc="-40">
                <a:solidFill>
                  <a:srgbClr val="FFFFFF"/>
                </a:solidFill>
                <a:latin typeface="Rockwell"/>
                <a:cs typeface="Arial"/>
              </a:rPr>
              <a:t> </a:t>
            </a:r>
            <a:r>
              <a:rPr sz="4500" b="1">
                <a:solidFill>
                  <a:srgbClr val="FFFFFF"/>
                </a:solidFill>
                <a:latin typeface="Rockwell"/>
                <a:cs typeface="Arial"/>
              </a:rPr>
              <a:t>the</a:t>
            </a:r>
            <a:r>
              <a:rPr sz="4500" b="1" spc="-27">
                <a:solidFill>
                  <a:srgbClr val="FFFFFF"/>
                </a:solidFill>
                <a:latin typeface="Rockwell"/>
                <a:cs typeface="Arial"/>
              </a:rPr>
              <a:t> </a:t>
            </a:r>
            <a:r>
              <a:rPr sz="4500" b="1">
                <a:solidFill>
                  <a:srgbClr val="FFFFFF"/>
                </a:solidFill>
                <a:latin typeface="Rockwell"/>
                <a:cs typeface="Arial"/>
              </a:rPr>
              <a:t>power</a:t>
            </a:r>
            <a:r>
              <a:rPr sz="4500" b="1" spc="-27">
                <a:solidFill>
                  <a:srgbClr val="FFFFFF"/>
                </a:solidFill>
                <a:latin typeface="Rockwell"/>
                <a:cs typeface="Arial"/>
              </a:rPr>
              <a:t> </a:t>
            </a:r>
            <a:r>
              <a:rPr sz="4500" b="1" spc="-33">
                <a:solidFill>
                  <a:srgbClr val="FFFFFF"/>
                </a:solidFill>
                <a:latin typeface="Rockwell"/>
                <a:cs typeface="Arial"/>
              </a:rPr>
              <a:t>to </a:t>
            </a:r>
            <a:r>
              <a:rPr sz="4500" b="1">
                <a:solidFill>
                  <a:srgbClr val="FFFFFF"/>
                </a:solidFill>
                <a:latin typeface="Rockwell"/>
                <a:cs typeface="Arial"/>
              </a:rPr>
              <a:t>regulate</a:t>
            </a:r>
            <a:r>
              <a:rPr sz="4500" b="1" spc="-53">
                <a:solidFill>
                  <a:srgbClr val="FFFFFF"/>
                </a:solidFill>
                <a:latin typeface="Rockwell"/>
                <a:cs typeface="Arial"/>
              </a:rPr>
              <a:t> </a:t>
            </a:r>
            <a:r>
              <a:rPr sz="4500" b="1" spc="-13">
                <a:solidFill>
                  <a:srgbClr val="FFFFFF"/>
                </a:solidFill>
                <a:latin typeface="Rockwell"/>
                <a:cs typeface="Arial"/>
              </a:rPr>
              <a:t>students </a:t>
            </a:r>
            <a:r>
              <a:rPr lang="en-US" sz="4500" b="1" spc="-13">
                <a:solidFill>
                  <a:srgbClr val="FFFFFF"/>
                </a:solidFill>
                <a:latin typeface="Rockwell"/>
                <a:cs typeface="Arial"/>
              </a:rPr>
              <a:t>and their activities sometimes.</a:t>
            </a:r>
            <a:endParaRPr lang="en-US" sz="4500">
              <a:latin typeface="Rockwell"/>
              <a:cs typeface="Arial"/>
            </a:endParaRPr>
          </a:p>
        </p:txBody>
      </p:sp>
      <p:sp>
        <p:nvSpPr>
          <p:cNvPr id="6" name="object 6"/>
          <p:cNvSpPr txBox="1"/>
          <p:nvPr/>
        </p:nvSpPr>
        <p:spPr>
          <a:xfrm>
            <a:off x="10654014" y="6618830"/>
            <a:ext cx="1428327" cy="140209"/>
          </a:xfrm>
          <a:prstGeom prst="rect">
            <a:avLst/>
          </a:prstGeom>
        </p:spPr>
        <p:txBody>
          <a:bodyPr vert="horz" wrap="square" lIns="0" tIns="16933" rIns="0" bIns="0" rtlCol="0">
            <a:spAutoFit/>
          </a:bodyPr>
          <a:lstStyle/>
          <a:p>
            <a:pPr marL="16933">
              <a:spcBef>
                <a:spcPts val="133"/>
              </a:spcBef>
            </a:pPr>
            <a:r>
              <a:rPr sz="800" spc="-13">
                <a:solidFill>
                  <a:srgbClr val="FFFFFF"/>
                </a:solidFill>
                <a:latin typeface="Arial"/>
                <a:cs typeface="Arial"/>
              </a:rPr>
              <a:t>Photo:</a:t>
            </a:r>
            <a:r>
              <a:rPr sz="800" spc="13">
                <a:solidFill>
                  <a:srgbClr val="FFFFFF"/>
                </a:solidFill>
                <a:latin typeface="Arial"/>
                <a:cs typeface="Arial"/>
              </a:rPr>
              <a:t> </a:t>
            </a:r>
            <a:r>
              <a:rPr sz="800" spc="-13">
                <a:solidFill>
                  <a:srgbClr val="FFFFFF"/>
                </a:solidFill>
                <a:latin typeface="Arial"/>
                <a:cs typeface="Arial"/>
              </a:rPr>
              <a:t>paigeinreallfe/Twenty20</a:t>
            </a:r>
            <a:endParaRPr sz="800">
              <a:latin typeface="Arial"/>
              <a:cs typeface="Arial"/>
            </a:endParaRPr>
          </a:p>
        </p:txBody>
      </p:sp>
      <p:sp>
        <p:nvSpPr>
          <p:cNvPr id="7" name="Slide Number Placeholder 6">
            <a:extLst>
              <a:ext uri="{FF2B5EF4-FFF2-40B4-BE49-F238E27FC236}">
                <a16:creationId xmlns:a16="http://schemas.microsoft.com/office/drawing/2014/main" id="{75E9D407-8916-9050-89E5-D226F20D8513}"/>
              </a:ext>
            </a:extLst>
          </p:cNvPr>
          <p:cNvSpPr>
            <a:spLocks noGrp="1"/>
          </p:cNvSpPr>
          <p:nvPr>
            <p:ph type="sldNum" sz="quarter" idx="2"/>
          </p:nvPr>
        </p:nvSpPr>
        <p:spPr/>
        <p:txBody>
          <a:bodyPr/>
          <a:lstStyle/>
          <a:p>
            <a:fld id="{86CB4B4D-7CA3-9044-876B-883B54F8677D}" type="slidenum">
              <a:rPr lang="en-US" smtClean="0"/>
              <a:t>8</a:t>
            </a:fld>
            <a:endParaRPr lang="en-US"/>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47407AB4-2E0C-FC44-BCA5-034B80B7973F}"/>
              </a:ext>
            </a:extLst>
          </p:cNvPr>
          <p:cNvSpPr/>
          <p:nvPr/>
        </p:nvSpPr>
        <p:spPr>
          <a:xfrm>
            <a:off x="383627" y="1229711"/>
            <a:ext cx="11424745" cy="5286706"/>
          </a:xfrm>
          <a:prstGeom prst="frame">
            <a:avLst>
              <a:gd name="adj1" fmla="val 0"/>
            </a:avLst>
          </a:prstGeom>
          <a:ln>
            <a:solidFill>
              <a:srgbClr val="EF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a:extLst>
              <a:ext uri="{FF2B5EF4-FFF2-40B4-BE49-F238E27FC236}">
                <a16:creationId xmlns:a16="http://schemas.microsoft.com/office/drawing/2014/main" id="{70B15C1A-42D0-1F46-B027-B13322697F5C}"/>
              </a:ext>
            </a:extLst>
          </p:cNvPr>
          <p:cNvCxnSpPr>
            <a:cxnSpLocks/>
          </p:cNvCxnSpPr>
          <p:nvPr/>
        </p:nvCxnSpPr>
        <p:spPr>
          <a:xfrm>
            <a:off x="16366" y="1009119"/>
            <a:ext cx="11443139" cy="0"/>
          </a:xfrm>
          <a:prstGeom prst="line">
            <a:avLst/>
          </a:prstGeom>
          <a:ln w="38100">
            <a:solidFill>
              <a:srgbClr val="0055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7466DF-8990-3743-A43E-62FD944E88F8}"/>
              </a:ext>
            </a:extLst>
          </p:cNvPr>
          <p:cNvSpPr txBox="1"/>
          <p:nvPr/>
        </p:nvSpPr>
        <p:spPr>
          <a:xfrm>
            <a:off x="383627" y="260114"/>
            <a:ext cx="11443139" cy="646331"/>
          </a:xfrm>
          <a:prstGeom prst="rect">
            <a:avLst/>
          </a:prstGeom>
          <a:noFill/>
        </p:spPr>
        <p:txBody>
          <a:bodyPr wrap="square" rtlCol="0" anchor="t">
            <a:spAutoFit/>
          </a:bodyPr>
          <a:lstStyle/>
          <a:p>
            <a:r>
              <a:rPr lang="en-US" sz="3600">
                <a:solidFill>
                  <a:srgbClr val="130F54"/>
                </a:solidFill>
              </a:rPr>
              <a:t>Know Your Student’s First Amendment Rights</a:t>
            </a:r>
          </a:p>
        </p:txBody>
      </p:sp>
      <p:sp>
        <p:nvSpPr>
          <p:cNvPr id="16" name="Rectangle 15">
            <a:extLst>
              <a:ext uri="{FF2B5EF4-FFF2-40B4-BE49-F238E27FC236}">
                <a16:creationId xmlns:a16="http://schemas.microsoft.com/office/drawing/2014/main" id="{63AF7CB4-AC30-3746-9EFE-E182A816ADDC}"/>
              </a:ext>
            </a:extLst>
          </p:cNvPr>
          <p:cNvSpPr/>
          <p:nvPr/>
        </p:nvSpPr>
        <p:spPr>
          <a:xfrm>
            <a:off x="10340150" y="6216872"/>
            <a:ext cx="1074083" cy="59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a:extLst>
              <a:ext uri="{FF2B5EF4-FFF2-40B4-BE49-F238E27FC236}">
                <a16:creationId xmlns:a16="http://schemas.microsoft.com/office/drawing/2014/main" id="{B58FA5DC-7C2B-2649-A711-04588CFC0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40151" y="5904148"/>
            <a:ext cx="143668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C986AED-52DD-A4C2-9E12-D001A32F7635}"/>
              </a:ext>
            </a:extLst>
          </p:cNvPr>
          <p:cNvSpPr txBox="1"/>
          <p:nvPr/>
        </p:nvSpPr>
        <p:spPr>
          <a:xfrm>
            <a:off x="500613" y="1492043"/>
            <a:ext cx="11290739" cy="5262979"/>
          </a:xfrm>
          <a:prstGeom prst="rect">
            <a:avLst/>
          </a:prstGeom>
          <a:noFill/>
        </p:spPr>
        <p:txBody>
          <a:bodyPr wrap="square" lIns="91440" tIns="45720" rIns="91440" bIns="45720" rtlCol="0" anchor="t">
            <a:spAutoFit/>
          </a:bodyPr>
          <a:lstStyle/>
          <a:p>
            <a:pPr marL="342900" indent="-342900" algn="l">
              <a:buFont typeface="Wingdings" panose="05000000000000000000" pitchFamily="2" charset="2"/>
              <a:buChar char="v"/>
            </a:pPr>
            <a:r>
              <a:rPr lang="en-US" sz="1600" b="1" i="0">
                <a:effectLst/>
              </a:rPr>
              <a:t>You have the right to speak out, hand out flyers and petitions, and wear expressive clothing in school </a:t>
            </a:r>
            <a:r>
              <a:rPr lang="en-US" sz="1600" b="0" i="0">
                <a:effectLst/>
              </a:rPr>
              <a:t>— as long as you don’t disrupt the functioning of the school or violate school policies that don’t hinge on the message expressed.</a:t>
            </a:r>
          </a:p>
          <a:p>
            <a:pPr marL="342900" indent="-342900" algn="l">
              <a:buFont typeface="Wingdings" panose="05000000000000000000" pitchFamily="2" charset="2"/>
              <a:buChar char="v"/>
            </a:pPr>
            <a:endParaRPr lang="en-US" sz="1600" b="0" i="0">
              <a:effectLst/>
            </a:endParaRPr>
          </a:p>
          <a:p>
            <a:pPr marL="342900" indent="-342900">
              <a:buFont typeface="Wingdings" panose="05000000000000000000" pitchFamily="2" charset="2"/>
              <a:buChar char="v"/>
            </a:pPr>
            <a:r>
              <a:rPr lang="en-US" sz="1600" b="1" i="0">
                <a:effectLst/>
              </a:rPr>
              <a:t>Schools can have rules that have nothing to do with the message expressed, like dress codes.</a:t>
            </a:r>
            <a:r>
              <a:rPr lang="en-US" sz="1600" b="0" i="0">
                <a:effectLst/>
              </a:rPr>
              <a:t> So, for example, a school can prohibit you from wearing hats — because that rule is not based on what the hats say — but it can’t </a:t>
            </a:r>
            <a:r>
              <a:rPr lang="en-US" sz="1600">
                <a:ea typeface="+mj-lt"/>
                <a:cs typeface="+mj-lt"/>
              </a:rPr>
              <a:t>prohibit hats that express a specific viewpoint, like ones with political slogans </a:t>
            </a:r>
            <a:r>
              <a:rPr lang="en-US" sz="1600" b="0" i="0">
                <a:effectLst/>
                <a:ea typeface="+mj-lt"/>
                <a:cs typeface="+mj-lt"/>
              </a:rPr>
              <a:t>or </a:t>
            </a:r>
            <a:r>
              <a:rPr lang="en-US" sz="1600">
                <a:ea typeface="+mj-lt"/>
                <a:cs typeface="+mj-lt"/>
              </a:rPr>
              <a:t>social messages.</a:t>
            </a:r>
            <a:r>
              <a:rPr lang="en-US" sz="1600"/>
              <a:t>.</a:t>
            </a:r>
            <a:endParaRPr lang="en-US" sz="1600" b="0" i="0">
              <a:effectLst/>
            </a:endParaRPr>
          </a:p>
          <a:p>
            <a:pPr marL="342900" indent="-342900" algn="l">
              <a:buFont typeface="Wingdings" panose="05000000000000000000" pitchFamily="2" charset="2"/>
              <a:buChar char="v"/>
            </a:pPr>
            <a:endParaRPr lang="en-US" sz="1600" b="0" i="0">
              <a:effectLst/>
            </a:endParaRPr>
          </a:p>
          <a:p>
            <a:pPr marL="342900" indent="-342900" algn="l">
              <a:buFont typeface="Wingdings" panose="05000000000000000000" pitchFamily="2" charset="2"/>
              <a:buChar char="v"/>
            </a:pPr>
            <a:r>
              <a:rPr lang="en-US" sz="1600" b="1" i="0">
                <a:effectLst/>
              </a:rPr>
              <a:t>Outside of school, you enjoy essentially the same rights to protest and speak out as anyone else</a:t>
            </a:r>
            <a:r>
              <a:rPr lang="en-US" sz="1600" b="0" i="0">
                <a:effectLst/>
              </a:rPr>
              <a:t>. This means you’re likely to be most protected if you organize, protest, and advocate for your views off campus and outside of school hours.</a:t>
            </a:r>
          </a:p>
          <a:p>
            <a:pPr marL="342900" indent="-342900" algn="l">
              <a:buFont typeface="Wingdings" panose="05000000000000000000" pitchFamily="2" charset="2"/>
              <a:buChar char="v"/>
            </a:pPr>
            <a:endParaRPr lang="en-US" sz="1600" b="0" i="0">
              <a:effectLst/>
            </a:endParaRPr>
          </a:p>
          <a:p>
            <a:pPr marL="342900" indent="-342900" algn="l">
              <a:buFont typeface="Wingdings" panose="05000000000000000000" pitchFamily="2" charset="2"/>
              <a:buChar char="v"/>
            </a:pPr>
            <a:r>
              <a:rPr lang="en-US" sz="1600" b="1" i="0">
                <a:effectLst/>
              </a:rPr>
              <a:t>You have the right to speak your mind on social media</a:t>
            </a:r>
            <a:r>
              <a:rPr lang="en-US" sz="1600" i="0">
                <a:effectLst/>
              </a:rPr>
              <a:t>, and your school has the least authority to punish you for content you post off campus and outside of school hours that does not relate to school.</a:t>
            </a:r>
          </a:p>
          <a:p>
            <a:pPr marL="342900" indent="-342900" algn="l">
              <a:buFont typeface="Wingdings" panose="05000000000000000000" pitchFamily="2" charset="2"/>
              <a:buChar char="v"/>
            </a:pPr>
            <a:endParaRPr lang="en-US" sz="1600" b="0" i="0">
              <a:effectLst/>
            </a:endParaRPr>
          </a:p>
          <a:p>
            <a:pPr marL="342900" indent="-342900">
              <a:buFont typeface="Wingdings" panose="05000000000000000000" pitchFamily="2" charset="2"/>
              <a:buChar char="v"/>
            </a:pPr>
            <a:r>
              <a:rPr lang="en-US" sz="1600" b="1" i="0">
                <a:effectLst/>
              </a:rPr>
              <a:t>What counts as “disruptive” will vary by context, but a school disagreeing with your position or thinking your speech is controversial or in “bad taste” is not enough to qualify.</a:t>
            </a:r>
            <a:r>
              <a:rPr lang="en-US" sz="1600" b="0" i="0">
                <a:effectLst/>
              </a:rPr>
              <a:t> Courts have upheld students’ rights to wear things like an anti-war armband, an armband opposing the right to get an abortion, and a shirt supporting the </a:t>
            </a:r>
            <a:r>
              <a:rPr lang="en-US" sz="1600"/>
              <a:t>LGBT community</a:t>
            </a:r>
            <a:r>
              <a:rPr lang="en-US" sz="2400" b="0" i="0">
                <a:effectLst/>
              </a:rPr>
              <a:t>.</a:t>
            </a:r>
          </a:p>
          <a:p>
            <a:endParaRPr lang="en-US" sz="2400"/>
          </a:p>
        </p:txBody>
      </p:sp>
    </p:spTree>
    <p:extLst>
      <p:ext uri="{BB962C8B-B14F-4D97-AF65-F5344CB8AC3E}">
        <p14:creationId xmlns:p14="http://schemas.microsoft.com/office/powerpoint/2010/main" val="3528531916"/>
      </p:ext>
    </p:extLst>
  </p:cSld>
  <p:clrMapOvr>
    <a:masterClrMapping/>
  </p:clrMapOvr>
</p:sld>
</file>

<file path=ppt/theme/theme1.xml><?xml version="1.0" encoding="utf-8"?>
<a:theme xmlns:a="http://schemas.openxmlformats.org/drawingml/2006/main" name="LIGHT MODE">
  <a:themeElements>
    <a:clrScheme name="LIGHT MODE">
      <a:dk1>
        <a:srgbClr val="000000"/>
      </a:dk1>
      <a:lt1>
        <a:srgbClr val="FAF6F0"/>
      </a:lt1>
      <a:dk2>
        <a:srgbClr val="A7A7A7"/>
      </a:dk2>
      <a:lt2>
        <a:srgbClr val="535353"/>
      </a:lt2>
      <a:accent1>
        <a:srgbClr val="D9192B"/>
      </a:accent1>
      <a:accent2>
        <a:srgbClr val="FDC220"/>
      </a:accent2>
      <a:accent3>
        <a:srgbClr val="499764"/>
      </a:accent3>
      <a:accent4>
        <a:srgbClr val="FF7D00"/>
      </a:accent4>
      <a:accent5>
        <a:srgbClr val="862CCB"/>
      </a:accent5>
      <a:accent6>
        <a:srgbClr val="DB2A7D"/>
      </a:accent6>
      <a:hlink>
        <a:srgbClr val="0000FF"/>
      </a:hlink>
      <a:folHlink>
        <a:srgbClr val="FF00FF"/>
      </a:folHlink>
    </a:clrScheme>
    <a:fontScheme name="LIGHT MODE">
      <a:majorFont>
        <a:latin typeface="Helvetica"/>
        <a:ea typeface="Helvetica"/>
        <a:cs typeface="Helvetica"/>
      </a:majorFont>
      <a:minorFont>
        <a:latin typeface="GT America Regular"/>
        <a:ea typeface="GT America Regular"/>
        <a:cs typeface="GT America Regular"/>
      </a:minorFont>
    </a:fontScheme>
    <a:fmtScheme name="LIGHT MO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AF6F0"/>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IGHT MODE">
  <a:themeElements>
    <a:clrScheme name="LIGHT MODE">
      <a:dk1>
        <a:srgbClr val="000000"/>
      </a:dk1>
      <a:lt1>
        <a:srgbClr val="FFFFFF"/>
      </a:lt1>
      <a:dk2>
        <a:srgbClr val="A7A7A7"/>
      </a:dk2>
      <a:lt2>
        <a:srgbClr val="535353"/>
      </a:lt2>
      <a:accent1>
        <a:srgbClr val="D9192B"/>
      </a:accent1>
      <a:accent2>
        <a:srgbClr val="FDC220"/>
      </a:accent2>
      <a:accent3>
        <a:srgbClr val="499764"/>
      </a:accent3>
      <a:accent4>
        <a:srgbClr val="FF7D00"/>
      </a:accent4>
      <a:accent5>
        <a:srgbClr val="862CCB"/>
      </a:accent5>
      <a:accent6>
        <a:srgbClr val="DB2A7D"/>
      </a:accent6>
      <a:hlink>
        <a:srgbClr val="0000FF"/>
      </a:hlink>
      <a:folHlink>
        <a:srgbClr val="FF00FF"/>
      </a:folHlink>
    </a:clrScheme>
    <a:fontScheme name="LIGHT MODE">
      <a:majorFont>
        <a:latin typeface="Helvetica"/>
        <a:ea typeface="Helvetica"/>
        <a:cs typeface="Helvetica"/>
      </a:majorFont>
      <a:minorFont>
        <a:latin typeface="GT America Regular"/>
        <a:ea typeface="GT America Regular"/>
        <a:cs typeface="GT America Regular"/>
      </a:minorFont>
    </a:fontScheme>
    <a:fmtScheme name="LIGHT MO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AF6F0"/>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7AB21F2ED8EB42B5DAD287E1AAE140" ma:contentTypeVersion="6" ma:contentTypeDescription="Create a new document." ma:contentTypeScope="" ma:versionID="e7d45a78d22317db90c6ab26a73709b9">
  <xsd:schema xmlns:xsd="http://www.w3.org/2001/XMLSchema" xmlns:xs="http://www.w3.org/2001/XMLSchema" xmlns:p="http://schemas.microsoft.com/office/2006/metadata/properties" xmlns:ns2="6259db79-13b0-439d-ab46-4bd63026385b" xmlns:ns3="aefd7ffb-3ca0-412e-bdc1-155a7c788381" targetNamespace="http://schemas.microsoft.com/office/2006/metadata/properties" ma:root="true" ma:fieldsID="336f2d1d8f5b6afcfff56bb09b5b6d73" ns2:_="" ns3:_="">
    <xsd:import namespace="6259db79-13b0-439d-ab46-4bd63026385b"/>
    <xsd:import namespace="aefd7ffb-3ca0-412e-bdc1-155a7c78838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59db79-13b0-439d-ab46-4bd6302638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fd7ffb-3ca0-412e-bdc1-155a7c78838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9DA66E-4B28-4881-9F67-03507EE3A17A}">
  <ds:schemaRefs>
    <ds:schemaRef ds:uri="http://schemas.microsoft.com/sharepoint/v3/contenttype/forms"/>
  </ds:schemaRefs>
</ds:datastoreItem>
</file>

<file path=customXml/itemProps2.xml><?xml version="1.0" encoding="utf-8"?>
<ds:datastoreItem xmlns:ds="http://schemas.openxmlformats.org/officeDocument/2006/customXml" ds:itemID="{3AD0FD42-3DE9-4AA0-972F-DCFC214D3979}">
  <ds:schemaRefs>
    <ds:schemaRef ds:uri="6259db79-13b0-439d-ab46-4bd63026385b"/>
    <ds:schemaRef ds:uri="aefd7ffb-3ca0-412e-bdc1-155a7c7883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2C308D-8763-48FF-AC26-1F23A81EBCB4}">
  <ds:schemaRefs>
    <ds:schemaRef ds:uri="6259db79-13b0-439d-ab46-4bd63026385b"/>
    <ds:schemaRef ds:uri="aefd7ffb-3ca0-412e-bdc1-155a7c7883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38</Slides>
  <Notes>38</Notes>
  <HiddenSlides>0</HiddenSlide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LIGHT MODE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4</cp:revision>
  <cp:lastPrinted>2025-10-09T19:10:51Z</cp:lastPrinted>
  <dcterms:modified xsi:type="dcterms:W3CDTF">2025-10-10T14:59:13Z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0x0101000D7AB21F2ED8EB42B5DAD287E1AAE140</vt:lpwstr>
  </property>
</Properties>
</file>