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Telegraf" panose="020B0604020202020204" charset="0"/>
      <p:regular r:id="rId28"/>
    </p:embeddedFont>
    <p:embeddedFont>
      <p:font typeface="Telegraf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Does ICE need a judicial warrant to see your papers?</a:t>
            </a:r>
          </a:p>
          <a:p>
            <a:endParaRPr lang="en-US"/>
          </a:p>
          <a:p>
            <a:r>
              <a:rPr lang="en-US"/>
              <a:t>Reasonable suspicion of a crime or violation of immigration law (race isn't enough, can't )</a:t>
            </a:r>
          </a:p>
          <a:p>
            <a:endParaRPr lang="en-US"/>
          </a:p>
          <a:p>
            <a:r>
              <a:rPr lang="en-US"/>
              <a:t>won't have grounds</a:t>
            </a:r>
          </a:p>
          <a:p>
            <a:endParaRPr lang="en-US"/>
          </a:p>
          <a:p>
            <a:r>
              <a:rPr lang="en-US"/>
              <a:t>Can't be forced to produce documents unless warrant (even if arrested)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Cards? Only for family</a:t>
            </a:r>
          </a:p>
          <a:p>
            <a:endParaRPr lang="en-US"/>
          </a:p>
          <a:p>
            <a:r>
              <a:rPr lang="en-US"/>
              <a:t>What's useful for being prepared? </a:t>
            </a:r>
          </a:p>
          <a:p>
            <a:endParaRPr lang="en-US"/>
          </a:p>
          <a:p>
            <a:r>
              <a:rPr lang="en-US"/>
              <a:t>Packet of information showing continuous presence for two years, declarations of their own &amp; family IN THE HOME</a:t>
            </a:r>
          </a:p>
          <a:p>
            <a:endParaRPr lang="en-US"/>
          </a:p>
          <a:p>
            <a:r>
              <a:rPr lang="en-US"/>
              <a:t>"Create a record" 2+y</a:t>
            </a:r>
          </a:p>
          <a:p>
            <a:endParaRPr lang="en-US"/>
          </a:p>
          <a:p>
            <a:r>
              <a:rPr lang="en-US"/>
              <a:t>Make a record after ICE encounter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Cards? Only for family</a:t>
            </a:r>
          </a:p>
          <a:p>
            <a:endParaRPr lang="en-US"/>
          </a:p>
          <a:p>
            <a:r>
              <a:rPr lang="en-US"/>
              <a:t>What's useful for being prepared? </a:t>
            </a:r>
          </a:p>
          <a:p>
            <a:endParaRPr lang="en-US"/>
          </a:p>
          <a:p>
            <a:r>
              <a:rPr lang="en-US"/>
              <a:t>Packet of information showing continuous presence for two years, declarations of their own &amp; family IN THE HOME</a:t>
            </a:r>
          </a:p>
          <a:p>
            <a:endParaRPr lang="en-US"/>
          </a:p>
          <a:p>
            <a:r>
              <a:rPr lang="en-US"/>
              <a:t>"Create a record" 2+y</a:t>
            </a:r>
          </a:p>
          <a:p>
            <a:endParaRPr lang="en-US"/>
          </a:p>
          <a:p>
            <a:r>
              <a:rPr lang="en-US"/>
              <a:t>Make a record after ICE encounter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619250"/>
            <a:ext cx="16230600" cy="7048500"/>
            <a:chOff x="0" y="0"/>
            <a:chExt cx="2514545" cy="1091997"/>
          </a:xfrm>
        </p:grpSpPr>
        <p:sp>
          <p:nvSpPr>
            <p:cNvPr id="6" name="Freeform 6"/>
            <p:cNvSpPr/>
            <p:nvPr/>
          </p:nvSpPr>
          <p:spPr>
            <a:xfrm>
              <a:off x="0" y="0"/>
              <a:ext cx="2514545" cy="1091997"/>
            </a:xfrm>
            <a:custGeom>
              <a:avLst/>
              <a:gdLst/>
              <a:ahLst/>
              <a:cxnLst/>
              <a:rect l="l" t="t" r="r" b="b"/>
              <a:pathLst>
                <a:path w="2514545" h="1091997">
                  <a:moveTo>
                    <a:pt x="0" y="0"/>
                  </a:moveTo>
                  <a:lnTo>
                    <a:pt x="2514545" y="0"/>
                  </a:lnTo>
                  <a:lnTo>
                    <a:pt x="2514545" y="1091997"/>
                  </a:lnTo>
                  <a:lnTo>
                    <a:pt x="0" y="1091997"/>
                  </a:lnTo>
                  <a:close/>
                </a:path>
              </a:pathLst>
            </a:custGeom>
            <a:blipFill>
              <a:blip r:embed="rId2"/>
              <a:stretch>
                <a:fillRect t="-26852" b="-26852"/>
              </a:stretch>
            </a:blipFill>
          </p:spPr>
        </p:sp>
      </p:grpSp>
      <p:grpSp>
        <p:nvGrpSpPr>
          <p:cNvPr id="7" name="Group 7"/>
          <p:cNvGrpSpPr/>
          <p:nvPr/>
        </p:nvGrpSpPr>
        <p:grpSpPr>
          <a:xfrm rot="-10800000">
            <a:off x="1028700" y="2887556"/>
            <a:ext cx="16230600" cy="5780194"/>
            <a:chOff x="0" y="0"/>
            <a:chExt cx="4274726" cy="1522356"/>
          </a:xfrm>
        </p:grpSpPr>
        <p:sp>
          <p:nvSpPr>
            <p:cNvPr id="8" name="Freeform 8"/>
            <p:cNvSpPr/>
            <p:nvPr/>
          </p:nvSpPr>
          <p:spPr>
            <a:xfrm>
              <a:off x="0" y="0"/>
              <a:ext cx="4274726" cy="1522356"/>
            </a:xfrm>
            <a:custGeom>
              <a:avLst/>
              <a:gdLst/>
              <a:ahLst/>
              <a:cxnLst/>
              <a:rect l="l" t="t" r="r" b="b"/>
              <a:pathLst>
                <a:path w="4274726" h="1522356">
                  <a:moveTo>
                    <a:pt x="0" y="0"/>
                  </a:moveTo>
                  <a:lnTo>
                    <a:pt x="4274726" y="0"/>
                  </a:lnTo>
                  <a:lnTo>
                    <a:pt x="4274726" y="1522356"/>
                  </a:lnTo>
                  <a:lnTo>
                    <a:pt x="0" y="1522356"/>
                  </a:lnTo>
                  <a:close/>
                </a:path>
              </a:pathLst>
            </a:custGeom>
            <a:gradFill rotWithShape="1">
              <a:gsLst>
                <a:gs pos="0">
                  <a:srgbClr val="000000">
                    <a:alpha val="55000"/>
                  </a:srgbClr>
                </a:gs>
                <a:gs pos="100000">
                  <a:srgbClr val="FFFFFF">
                    <a:alpha val="0"/>
                  </a:srgbClr>
                </a:gs>
              </a:gsLst>
              <a:lin ang="5400000"/>
            </a:gradFill>
          </p:spPr>
        </p:sp>
        <p:sp>
          <p:nvSpPr>
            <p:cNvPr id="9" name="TextBox 9"/>
            <p:cNvSpPr txBox="1"/>
            <p:nvPr/>
          </p:nvSpPr>
          <p:spPr>
            <a:xfrm>
              <a:off x="0" y="9525"/>
              <a:ext cx="4274726" cy="1512831"/>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161906" y="3057902"/>
            <a:ext cx="9458664" cy="4110909"/>
            <a:chOff x="0" y="0"/>
            <a:chExt cx="811212" cy="352567"/>
          </a:xfrm>
        </p:grpSpPr>
        <p:sp>
          <p:nvSpPr>
            <p:cNvPr id="11" name="Freeform 11"/>
            <p:cNvSpPr/>
            <p:nvPr/>
          </p:nvSpPr>
          <p:spPr>
            <a:xfrm>
              <a:off x="0" y="0"/>
              <a:ext cx="811212" cy="352567"/>
            </a:xfrm>
            <a:custGeom>
              <a:avLst/>
              <a:gdLst/>
              <a:ahLst/>
              <a:cxnLst/>
              <a:rect l="l" t="t" r="r" b="b"/>
              <a:pathLst>
                <a:path w="811212" h="352567">
                  <a:moveTo>
                    <a:pt x="127249" y="0"/>
                  </a:moveTo>
                  <a:lnTo>
                    <a:pt x="683963" y="0"/>
                  </a:lnTo>
                  <a:cubicBezTo>
                    <a:pt x="717711" y="0"/>
                    <a:pt x="750078" y="13407"/>
                    <a:pt x="773941" y="37270"/>
                  </a:cubicBezTo>
                  <a:cubicBezTo>
                    <a:pt x="797805" y="61134"/>
                    <a:pt x="811212" y="93500"/>
                    <a:pt x="811212" y="127249"/>
                  </a:cubicBezTo>
                  <a:lnTo>
                    <a:pt x="811212" y="225319"/>
                  </a:lnTo>
                  <a:cubicBezTo>
                    <a:pt x="811212" y="295596"/>
                    <a:pt x="754240" y="352567"/>
                    <a:pt x="683963" y="352567"/>
                  </a:cubicBezTo>
                  <a:lnTo>
                    <a:pt x="127249" y="352567"/>
                  </a:lnTo>
                  <a:cubicBezTo>
                    <a:pt x="56971" y="352567"/>
                    <a:pt x="0" y="295596"/>
                    <a:pt x="0" y="225319"/>
                  </a:cubicBezTo>
                  <a:lnTo>
                    <a:pt x="0" y="127249"/>
                  </a:lnTo>
                  <a:cubicBezTo>
                    <a:pt x="0" y="56971"/>
                    <a:pt x="56971" y="0"/>
                    <a:pt x="127249" y="0"/>
                  </a:cubicBezTo>
                  <a:close/>
                </a:path>
              </a:pathLst>
            </a:custGeom>
            <a:solidFill>
              <a:srgbClr val="EF404E">
                <a:alpha val="49804"/>
              </a:srgbClr>
            </a:solidFill>
          </p:spPr>
        </p:sp>
        <p:sp>
          <p:nvSpPr>
            <p:cNvPr id="12" name="TextBox 12"/>
            <p:cNvSpPr txBox="1"/>
            <p:nvPr/>
          </p:nvSpPr>
          <p:spPr>
            <a:xfrm>
              <a:off x="0" y="9525"/>
              <a:ext cx="811212" cy="343042"/>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436556" y="3551256"/>
            <a:ext cx="8909364" cy="3276600"/>
          </a:xfrm>
          <a:prstGeom prst="rect">
            <a:avLst/>
          </a:prstGeom>
        </p:spPr>
        <p:txBody>
          <a:bodyPr lIns="0" tIns="0" rIns="0" bIns="0" rtlCol="0" anchor="t">
            <a:spAutoFit/>
          </a:bodyPr>
          <a:lstStyle/>
          <a:p>
            <a:pPr algn="ctr">
              <a:lnSpc>
                <a:spcPts val="8100"/>
              </a:lnSpc>
            </a:pPr>
            <a:r>
              <a:rPr lang="en-US" sz="9000" b="1" spc="-450">
                <a:solidFill>
                  <a:srgbClr val="FFE06A"/>
                </a:solidFill>
                <a:latin typeface="Telegraf Bold"/>
                <a:ea typeface="Telegraf Bold"/>
                <a:cs typeface="Telegraf Bold"/>
                <a:sym typeface="Telegraf Bold"/>
              </a:rPr>
              <a:t>KNOW YOUR RIGHTS WITH ICE</a:t>
            </a:r>
          </a:p>
        </p:txBody>
      </p:sp>
      <p:sp>
        <p:nvSpPr>
          <p:cNvPr id="14" name="TextBox 14"/>
          <p:cNvSpPr txBox="1"/>
          <p:nvPr/>
        </p:nvSpPr>
        <p:spPr>
          <a:xfrm>
            <a:off x="1335311" y="1215962"/>
            <a:ext cx="5114486"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20421" r="-56469" b="-71383"/>
              </a:stretch>
            </a:blipFill>
          </p:spPr>
        </p:sp>
      </p:grpSp>
      <p:grpSp>
        <p:nvGrpSpPr>
          <p:cNvPr id="10" name="Group 10"/>
          <p:cNvGrpSpPr/>
          <p:nvPr/>
        </p:nvGrpSpPr>
        <p:grpSpPr>
          <a:xfrm>
            <a:off x="7402578"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405009"/>
            <a:ext cx="9061416" cy="4481830"/>
          </a:xfrm>
          <a:prstGeom prst="rect">
            <a:avLst/>
          </a:prstGeom>
        </p:spPr>
        <p:txBody>
          <a:bodyPr lIns="0" tIns="0" rIns="0" bIns="0" rtlCol="0" anchor="t">
            <a:spAutoFit/>
          </a:bodyPr>
          <a:lstStyle/>
          <a:p>
            <a:pPr algn="l">
              <a:lnSpc>
                <a:spcPts val="3919"/>
              </a:lnSpc>
            </a:pPr>
            <a:r>
              <a:rPr lang="en-US" sz="2799" spc="69">
                <a:solidFill>
                  <a:srgbClr val="130F54"/>
                </a:solidFill>
                <a:latin typeface="Telegraf"/>
                <a:ea typeface="Telegraf"/>
                <a:cs typeface="Telegraf"/>
                <a:sym typeface="Telegraf"/>
              </a:rPr>
              <a:t>Ask if they are ICE or CBP agents and why they are there. </a:t>
            </a:r>
            <a:r>
              <a:rPr lang="en-US" sz="2799" b="1" spc="69">
                <a:solidFill>
                  <a:srgbClr val="EF404E"/>
                </a:solidFill>
                <a:latin typeface="Telegraf Bold"/>
                <a:ea typeface="Telegraf Bold"/>
                <a:cs typeface="Telegraf Bold"/>
                <a:sym typeface="Telegraf Bold"/>
              </a:rPr>
              <a:t>Do NOT open the door.</a:t>
            </a:r>
          </a:p>
          <a:p>
            <a:pPr algn="l">
              <a:lnSpc>
                <a:spcPts val="3919"/>
              </a:lnSpc>
            </a:pPr>
            <a:endParaRPr lang="en-US" sz="2799" b="1" spc="69">
              <a:solidFill>
                <a:srgbClr val="EF404E"/>
              </a:solidFill>
              <a:latin typeface="Telegraf Bold"/>
              <a:ea typeface="Telegraf Bold"/>
              <a:cs typeface="Telegraf Bold"/>
              <a:sym typeface="Telegraf Bold"/>
            </a:endParaRPr>
          </a:p>
          <a:p>
            <a:pPr algn="l">
              <a:lnSpc>
                <a:spcPts val="3919"/>
              </a:lnSpc>
            </a:pPr>
            <a:r>
              <a:rPr lang="en-US" sz="2799" spc="69">
                <a:solidFill>
                  <a:srgbClr val="130F54"/>
                </a:solidFill>
                <a:latin typeface="Telegraf"/>
                <a:ea typeface="Telegraf"/>
                <a:cs typeface="Telegraf"/>
                <a:sym typeface="Telegraf"/>
              </a:rPr>
              <a:t>Ask them to show you their badge/ID through a window/peephole.</a:t>
            </a:r>
          </a:p>
          <a:p>
            <a:pPr algn="l">
              <a:lnSpc>
                <a:spcPts val="3919"/>
              </a:lnSpc>
            </a:pPr>
            <a:endParaRPr lang="en-US" sz="2799" spc="69">
              <a:solidFill>
                <a:srgbClr val="130F54"/>
              </a:solidFill>
              <a:latin typeface="Telegraf"/>
              <a:ea typeface="Telegraf"/>
              <a:cs typeface="Telegraf"/>
              <a:sym typeface="Telegraf"/>
            </a:endParaRPr>
          </a:p>
          <a:p>
            <a:pPr algn="l">
              <a:lnSpc>
                <a:spcPts val="3919"/>
              </a:lnSpc>
            </a:pPr>
            <a:r>
              <a:rPr lang="en-US" sz="2799" spc="69">
                <a:solidFill>
                  <a:srgbClr val="130F54"/>
                </a:solidFill>
                <a:latin typeface="Telegraf"/>
                <a:ea typeface="Telegraf"/>
                <a:cs typeface="Telegraf"/>
                <a:sym typeface="Telegraf"/>
              </a:rPr>
              <a:t>Ask them if they have a warrant </a:t>
            </a:r>
            <a:r>
              <a:rPr lang="en-US" sz="2799" b="1" spc="69">
                <a:solidFill>
                  <a:srgbClr val="EF404E"/>
                </a:solidFill>
                <a:latin typeface="Telegraf Bold"/>
                <a:ea typeface="Telegraf Bold"/>
                <a:cs typeface="Telegraf Bold"/>
                <a:sym typeface="Telegraf Bold"/>
              </a:rPr>
              <a:t>signed by a judge</a:t>
            </a:r>
            <a:r>
              <a:rPr lang="en-US" sz="2799" spc="69">
                <a:solidFill>
                  <a:srgbClr val="130F54"/>
                </a:solidFill>
                <a:latin typeface="Telegraf"/>
                <a:ea typeface="Telegraf"/>
                <a:cs typeface="Telegraf"/>
                <a:sym typeface="Telegraf"/>
              </a:rPr>
              <a:t>; if they do, ask them to slide it under the door or hold it up to a window for inspection.</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3"/>
              <a:stretch>
                <a:fillRect l="-20421" r="-56469" b="-71383"/>
              </a:stretch>
            </a:blipFill>
          </p:spPr>
        </p:sp>
      </p:grpSp>
      <p:grpSp>
        <p:nvGrpSpPr>
          <p:cNvPr id="10" name="Group 10"/>
          <p:cNvGrpSpPr/>
          <p:nvPr/>
        </p:nvGrpSpPr>
        <p:grpSpPr>
          <a:xfrm>
            <a:off x="7402578" y="3279124"/>
            <a:ext cx="9555929" cy="4689577"/>
            <a:chOff x="0" y="0"/>
            <a:chExt cx="2516788" cy="1235115"/>
          </a:xfrm>
        </p:grpSpPr>
        <p:sp>
          <p:nvSpPr>
            <p:cNvPr id="11" name="Freeform 11"/>
            <p:cNvSpPr/>
            <p:nvPr/>
          </p:nvSpPr>
          <p:spPr>
            <a:xfrm>
              <a:off x="0" y="0"/>
              <a:ext cx="2516788" cy="1235115"/>
            </a:xfrm>
            <a:custGeom>
              <a:avLst/>
              <a:gdLst/>
              <a:ahLst/>
              <a:cxnLst/>
              <a:rect l="l" t="t" r="r" b="b"/>
              <a:pathLst>
                <a:path w="2516788" h="1235115">
                  <a:moveTo>
                    <a:pt x="24305" y="0"/>
                  </a:moveTo>
                  <a:lnTo>
                    <a:pt x="2492483" y="0"/>
                  </a:lnTo>
                  <a:cubicBezTo>
                    <a:pt x="2505906" y="0"/>
                    <a:pt x="2516788" y="10882"/>
                    <a:pt x="2516788" y="24305"/>
                  </a:cubicBezTo>
                  <a:lnTo>
                    <a:pt x="2516788" y="1210810"/>
                  </a:lnTo>
                  <a:cubicBezTo>
                    <a:pt x="2516788" y="1224233"/>
                    <a:pt x="2505906" y="1235115"/>
                    <a:pt x="2492483" y="1235115"/>
                  </a:cubicBezTo>
                  <a:lnTo>
                    <a:pt x="24305" y="1235115"/>
                  </a:lnTo>
                  <a:cubicBezTo>
                    <a:pt x="10882" y="1235115"/>
                    <a:pt x="0" y="1224233"/>
                    <a:pt x="0" y="1210810"/>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225590"/>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629751"/>
            <a:ext cx="9061416" cy="395605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A valid judicial warrant must be</a:t>
            </a:r>
            <a:r>
              <a:rPr lang="en-US" sz="2500" b="1" spc="62">
                <a:solidFill>
                  <a:srgbClr val="130F54"/>
                </a:solidFill>
                <a:latin typeface="Telegraf Bold"/>
                <a:ea typeface="Telegraf Bold"/>
                <a:cs typeface="Telegraf Bold"/>
                <a:sym typeface="Telegraf Bold"/>
              </a:rPr>
              <a:t> </a:t>
            </a:r>
            <a:r>
              <a:rPr lang="en-US" sz="2500" b="1" spc="62">
                <a:solidFill>
                  <a:srgbClr val="EF404E"/>
                </a:solidFill>
                <a:latin typeface="Telegraf Bold"/>
                <a:ea typeface="Telegraf Bold"/>
                <a:cs typeface="Telegraf Bold"/>
                <a:sym typeface="Telegraf Bold"/>
              </a:rPr>
              <a:t>signed by a judge </a:t>
            </a:r>
            <a:r>
              <a:rPr lang="en-US" sz="2500" spc="62">
                <a:solidFill>
                  <a:srgbClr val="130F54"/>
                </a:solidFill>
                <a:latin typeface="Telegraf"/>
                <a:ea typeface="Telegraf"/>
                <a:cs typeface="Telegraf"/>
                <a:sym typeface="Telegraf"/>
              </a:rPr>
              <a:t>and either (1) name a person in your residence who is present, or (2) and/or areas to be searched at your address. </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the person named  on an arrest warrant is home, send them out to talk to ICE instead of letting agents in.</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they do not produce a warrant, </a:t>
            </a:r>
            <a:r>
              <a:rPr lang="en-US" sz="2500" b="1" spc="62">
                <a:solidFill>
                  <a:srgbClr val="EF404E"/>
                </a:solidFill>
                <a:latin typeface="Telegraf Bold"/>
                <a:ea typeface="Telegraf Bold"/>
                <a:cs typeface="Telegraf Bold"/>
                <a:sym typeface="Telegraf Bold"/>
              </a:rPr>
              <a:t>keep the door closed.</a:t>
            </a:r>
            <a:r>
              <a:rPr lang="en-US" sz="2500" spc="62">
                <a:solidFill>
                  <a:srgbClr val="130F54"/>
                </a:solidFill>
                <a:latin typeface="Telegraf"/>
                <a:ea typeface="Telegraf"/>
                <a:cs typeface="Telegraf"/>
                <a:sym typeface="Telegraf"/>
              </a:rPr>
              <a:t> Tell them: </a:t>
            </a:r>
            <a:r>
              <a:rPr lang="en-US" sz="2500" b="1" spc="62">
                <a:solidFill>
                  <a:srgbClr val="EF404E"/>
                </a:solidFill>
                <a:latin typeface="Telegraf Bold"/>
                <a:ea typeface="Telegraf Bold"/>
                <a:cs typeface="Telegraf Bold"/>
                <a:sym typeface="Telegraf Bold"/>
              </a:rPr>
              <a:t>“I do not consent to your entry.”</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HOME</a:t>
            </a:r>
          </a:p>
        </p:txBody>
      </p:sp>
      <p:grpSp>
        <p:nvGrpSpPr>
          <p:cNvPr id="8" name="Group 8"/>
          <p:cNvGrpSpPr/>
          <p:nvPr/>
        </p:nvGrpSpPr>
        <p:grpSpPr>
          <a:xfrm>
            <a:off x="1615312"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20421" r="-56469" b="-71383"/>
              </a:stretch>
            </a:blipFill>
          </p:spPr>
        </p:sp>
      </p:grpSp>
      <p:grpSp>
        <p:nvGrpSpPr>
          <p:cNvPr id="10" name="Group 10"/>
          <p:cNvGrpSpPr/>
          <p:nvPr/>
        </p:nvGrpSpPr>
        <p:grpSpPr>
          <a:xfrm>
            <a:off x="7402578" y="3279124"/>
            <a:ext cx="9555929" cy="4975143"/>
            <a:chOff x="0" y="0"/>
            <a:chExt cx="2516788" cy="1310326"/>
          </a:xfrm>
        </p:grpSpPr>
        <p:sp>
          <p:nvSpPr>
            <p:cNvPr id="11" name="Freeform 11"/>
            <p:cNvSpPr/>
            <p:nvPr/>
          </p:nvSpPr>
          <p:spPr>
            <a:xfrm>
              <a:off x="0" y="0"/>
              <a:ext cx="2516788" cy="1310326"/>
            </a:xfrm>
            <a:custGeom>
              <a:avLst/>
              <a:gdLst/>
              <a:ahLst/>
              <a:cxnLst/>
              <a:rect l="l" t="t" r="r" b="b"/>
              <a:pathLst>
                <a:path w="2516788" h="1310326">
                  <a:moveTo>
                    <a:pt x="24305" y="0"/>
                  </a:moveTo>
                  <a:lnTo>
                    <a:pt x="2492483" y="0"/>
                  </a:lnTo>
                  <a:cubicBezTo>
                    <a:pt x="2505906" y="0"/>
                    <a:pt x="2516788" y="10882"/>
                    <a:pt x="2516788" y="24305"/>
                  </a:cubicBezTo>
                  <a:lnTo>
                    <a:pt x="2516788" y="1286021"/>
                  </a:lnTo>
                  <a:cubicBezTo>
                    <a:pt x="2516788" y="1299444"/>
                    <a:pt x="2505906" y="1310326"/>
                    <a:pt x="2492483" y="1310326"/>
                  </a:cubicBezTo>
                  <a:lnTo>
                    <a:pt x="24305" y="1310326"/>
                  </a:lnTo>
                  <a:cubicBezTo>
                    <a:pt x="10882" y="1310326"/>
                    <a:pt x="0" y="1299444"/>
                    <a:pt x="0" y="1286021"/>
                  </a:cubicBezTo>
                  <a:lnTo>
                    <a:pt x="0" y="24305"/>
                  </a:lnTo>
                  <a:cubicBezTo>
                    <a:pt x="0" y="10882"/>
                    <a:pt x="10882" y="0"/>
                    <a:pt x="24305" y="0"/>
                  </a:cubicBezTo>
                  <a:close/>
                </a:path>
              </a:pathLst>
            </a:custGeom>
            <a:solidFill>
              <a:srgbClr val="FABEAF"/>
            </a:solidFill>
            <a:ln cap="rnd">
              <a:noFill/>
              <a:prstDash val="solid"/>
              <a:round/>
            </a:ln>
          </p:spPr>
        </p:sp>
        <p:sp>
          <p:nvSpPr>
            <p:cNvPr id="12" name="TextBox 12"/>
            <p:cNvSpPr txBox="1"/>
            <p:nvPr/>
          </p:nvSpPr>
          <p:spPr>
            <a:xfrm>
              <a:off x="0" y="9525"/>
              <a:ext cx="2516788" cy="130080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7649835" y="3574501"/>
            <a:ext cx="9061416" cy="439420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If agents force their way in, stay calm and do not resist</a:t>
            </a:r>
            <a:r>
              <a:rPr lang="en-US" sz="2500" b="1" spc="62">
                <a:solidFill>
                  <a:srgbClr val="130F54"/>
                </a:solidFill>
                <a:latin typeface="Telegraf Bold"/>
                <a:ea typeface="Telegraf Bold"/>
                <a:cs typeface="Telegraf Bold"/>
                <a:sym typeface="Telegraf Bold"/>
              </a:rPr>
              <a:t>.</a:t>
            </a:r>
            <a:r>
              <a:rPr lang="en-US" sz="2500" spc="62">
                <a:solidFill>
                  <a:srgbClr val="130F54"/>
                </a:solidFill>
                <a:latin typeface="Telegraf"/>
                <a:ea typeface="Telegraf"/>
                <a:cs typeface="Telegraf"/>
                <a:sym typeface="Telegraf"/>
              </a:rPr>
              <a:t> If you wish to exercise your rights, state: </a:t>
            </a:r>
            <a:r>
              <a:rPr lang="en-US" sz="2500" b="1" spc="62">
                <a:solidFill>
                  <a:srgbClr val="EF404E"/>
                </a:solidFill>
                <a:latin typeface="Telegraf Bold"/>
                <a:ea typeface="Telegraf Bold"/>
                <a:cs typeface="Telegraf Bold"/>
                <a:sym typeface="Telegraf Bold"/>
              </a:rPr>
              <a:t>"I do not consent to your entry or to your search. I want to remain silent. I want to speak with an attorney.”</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b="1" spc="62">
                <a:solidFill>
                  <a:srgbClr val="EF404E"/>
                </a:solidFill>
                <a:latin typeface="Telegraf Bold"/>
                <a:ea typeface="Telegraf Bold"/>
                <a:cs typeface="Telegraf Bold"/>
                <a:sym typeface="Telegraf Bold"/>
              </a:rPr>
              <a:t>IF</a:t>
            </a:r>
            <a:r>
              <a:rPr lang="en-US" sz="2500" spc="62">
                <a:solidFill>
                  <a:srgbClr val="130F54"/>
                </a:solidFill>
                <a:latin typeface="Telegraf"/>
                <a:ea typeface="Telegraf"/>
                <a:cs typeface="Telegraf"/>
                <a:sym typeface="Telegraf"/>
              </a:rPr>
              <a:t> agents do have a warrant signed by a judge, you must let them in. </a:t>
            </a:r>
            <a:r>
              <a:rPr lang="en-US" sz="2500" b="1" spc="62">
                <a:solidFill>
                  <a:srgbClr val="EF404E"/>
                </a:solidFill>
                <a:latin typeface="Telegraf Bold"/>
                <a:ea typeface="Telegraf Bold"/>
                <a:cs typeface="Telegraf Bold"/>
                <a:sym typeface="Telegraf Bold"/>
              </a:rPr>
              <a:t>BUT </a:t>
            </a:r>
            <a:r>
              <a:rPr lang="en-US" sz="2500" spc="62">
                <a:solidFill>
                  <a:srgbClr val="130F54"/>
                </a:solidFill>
                <a:latin typeface="Telegraf"/>
                <a:ea typeface="Telegraf"/>
                <a:cs typeface="Telegraf"/>
                <a:sym typeface="Telegraf"/>
              </a:rPr>
              <a:t>continue to assert your rights out loud.</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b="1" spc="62">
                <a:solidFill>
                  <a:srgbClr val="EF404E"/>
                </a:solidFill>
                <a:latin typeface="Telegraf Bold"/>
                <a:ea typeface="Telegraf Bold"/>
                <a:cs typeface="Telegraf Bold"/>
                <a:sym typeface="Telegraf Bold"/>
              </a:rPr>
              <a:t>Make sure your children and elders know not to open the door or talk to ICE!</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8808" r="-18808"/>
              </a:stretch>
            </a:blipFill>
          </p:spPr>
        </p:sp>
      </p:grpSp>
      <p:grpSp>
        <p:nvGrpSpPr>
          <p:cNvPr id="9" name="Group 9"/>
          <p:cNvGrpSpPr/>
          <p:nvPr/>
        </p:nvGrpSpPr>
        <p:grpSpPr>
          <a:xfrm>
            <a:off x="7402578" y="3279124"/>
            <a:ext cx="9555929" cy="5144117"/>
            <a:chOff x="0" y="0"/>
            <a:chExt cx="2516788" cy="1354829"/>
          </a:xfrm>
        </p:grpSpPr>
        <p:sp>
          <p:nvSpPr>
            <p:cNvPr id="10" name="Freeform 10"/>
            <p:cNvSpPr/>
            <p:nvPr/>
          </p:nvSpPr>
          <p:spPr>
            <a:xfrm>
              <a:off x="0" y="0"/>
              <a:ext cx="2516788" cy="1354829"/>
            </a:xfrm>
            <a:custGeom>
              <a:avLst/>
              <a:gdLst/>
              <a:ahLst/>
              <a:cxnLst/>
              <a:rect l="l" t="t" r="r" b="b"/>
              <a:pathLst>
                <a:path w="2516788" h="1354829">
                  <a:moveTo>
                    <a:pt x="24305" y="0"/>
                  </a:moveTo>
                  <a:lnTo>
                    <a:pt x="2492483" y="0"/>
                  </a:lnTo>
                  <a:cubicBezTo>
                    <a:pt x="2505906" y="0"/>
                    <a:pt x="2516788" y="10882"/>
                    <a:pt x="2516788" y="24305"/>
                  </a:cubicBezTo>
                  <a:lnTo>
                    <a:pt x="2516788" y="1330524"/>
                  </a:lnTo>
                  <a:cubicBezTo>
                    <a:pt x="2516788" y="1343947"/>
                    <a:pt x="2505906" y="1354829"/>
                    <a:pt x="2492483" y="1354829"/>
                  </a:cubicBezTo>
                  <a:lnTo>
                    <a:pt x="24305" y="1354829"/>
                  </a:lnTo>
                  <a:cubicBezTo>
                    <a:pt x="10882" y="1354829"/>
                    <a:pt x="0" y="1343947"/>
                    <a:pt x="0" y="1330524"/>
                  </a:cubicBezTo>
                  <a:lnTo>
                    <a:pt x="0" y="24305"/>
                  </a:lnTo>
                  <a:cubicBezTo>
                    <a:pt x="0" y="10882"/>
                    <a:pt x="10882" y="0"/>
                    <a:pt x="24305" y="0"/>
                  </a:cubicBezTo>
                  <a:close/>
                </a:path>
              </a:pathLst>
            </a:custGeom>
            <a:solidFill>
              <a:srgbClr val="FABEAF"/>
            </a:solidFill>
            <a:ln cap="rnd">
              <a:noFill/>
              <a:prstDash val="solid"/>
              <a:round/>
            </a:ln>
          </p:spPr>
        </p:sp>
        <p:sp>
          <p:nvSpPr>
            <p:cNvPr id="11" name="TextBox 11"/>
            <p:cNvSpPr txBox="1"/>
            <p:nvPr/>
          </p:nvSpPr>
          <p:spPr>
            <a:xfrm>
              <a:off x="0" y="9525"/>
              <a:ext cx="2516788" cy="1345304"/>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PULLS YOU OVER DRIVING</a:t>
            </a:r>
          </a:p>
        </p:txBody>
      </p:sp>
      <p:sp>
        <p:nvSpPr>
          <p:cNvPr id="13" name="TextBox 13"/>
          <p:cNvSpPr txBox="1"/>
          <p:nvPr/>
        </p:nvSpPr>
        <p:spPr>
          <a:xfrm>
            <a:off x="7649835" y="3355426"/>
            <a:ext cx="9061416" cy="4832350"/>
          </a:xfrm>
          <a:prstGeom prst="rect">
            <a:avLst/>
          </a:prstGeom>
        </p:spPr>
        <p:txBody>
          <a:bodyPr lIns="0" tIns="0" rIns="0" bIns="0" rtlCol="0" anchor="t">
            <a:spAutoFit/>
          </a:bodyPr>
          <a:lstStyle/>
          <a:p>
            <a:pPr algn="l">
              <a:lnSpc>
                <a:spcPts val="3500"/>
              </a:lnSpc>
            </a:pPr>
            <a:r>
              <a:rPr lang="en-US" sz="2500" spc="62">
                <a:solidFill>
                  <a:srgbClr val="130F54"/>
                </a:solidFill>
                <a:latin typeface="Telegraf"/>
                <a:ea typeface="Telegraf"/>
                <a:cs typeface="Telegraf"/>
                <a:sym typeface="Telegraf"/>
              </a:rPr>
              <a:t>If you are pulled over by law enforcement, ask if they are ICE or CBP agents and why you have been stopped. </a:t>
            </a:r>
            <a:r>
              <a:rPr lang="en-US" sz="2500" b="1" spc="62">
                <a:solidFill>
                  <a:srgbClr val="EF404E"/>
                </a:solidFill>
                <a:latin typeface="Telegraf Bold"/>
                <a:ea typeface="Telegraf Bold"/>
                <a:cs typeface="Telegraf Bold"/>
                <a:sym typeface="Telegraf Bold"/>
              </a:rPr>
              <a:t>Do NOT open the car door.</a:t>
            </a:r>
          </a:p>
          <a:p>
            <a:pPr algn="l">
              <a:lnSpc>
                <a:spcPts val="3500"/>
              </a:lnSpc>
            </a:pPr>
            <a:endParaRPr lang="en-US" sz="2500" b="1" spc="62">
              <a:solidFill>
                <a:srgbClr val="EF404E"/>
              </a:solidFill>
              <a:latin typeface="Telegraf Bold"/>
              <a:ea typeface="Telegraf Bold"/>
              <a:cs typeface="Telegraf Bold"/>
              <a:sym typeface="Telegraf Bold"/>
            </a:endParaRPr>
          </a:p>
          <a:p>
            <a:pPr algn="l">
              <a:lnSpc>
                <a:spcPts val="3500"/>
              </a:lnSpc>
            </a:pPr>
            <a:r>
              <a:rPr lang="en-US" sz="2500" spc="62">
                <a:solidFill>
                  <a:srgbClr val="130F54"/>
                </a:solidFill>
                <a:latin typeface="Telegraf"/>
                <a:ea typeface="Telegraf"/>
                <a:cs typeface="Telegraf"/>
                <a:sym typeface="Telegraf"/>
              </a:rPr>
              <a:t>When you are pulled over driving, you must show law enforcement your driver’s license, registration and insurance. Do not lie or give them fake documents.</a:t>
            </a:r>
          </a:p>
          <a:p>
            <a:pPr algn="l">
              <a:lnSpc>
                <a:spcPts val="3500"/>
              </a:lnSpc>
            </a:pPr>
            <a:endParaRPr lang="en-US" sz="2500" spc="62">
              <a:solidFill>
                <a:srgbClr val="130F54"/>
              </a:solidFill>
              <a:latin typeface="Telegraf"/>
              <a:ea typeface="Telegraf"/>
              <a:cs typeface="Telegraf"/>
              <a:sym typeface="Telegraf"/>
            </a:endParaRPr>
          </a:p>
          <a:p>
            <a:pPr algn="l">
              <a:lnSpc>
                <a:spcPts val="3500"/>
              </a:lnSpc>
            </a:pPr>
            <a:r>
              <a:rPr lang="en-US" sz="2500" spc="62">
                <a:solidFill>
                  <a:srgbClr val="130F54"/>
                </a:solidFill>
                <a:latin typeface="Telegraf"/>
                <a:ea typeface="Telegraf"/>
                <a:cs typeface="Telegraf"/>
                <a:sym typeface="Telegraf"/>
              </a:rPr>
              <a:t>If an officer asks to search your car, ask if they have a warrant signed by a judge. If not, tell them</a:t>
            </a:r>
            <a:r>
              <a:rPr lang="en-US" sz="2500" spc="62">
                <a:solidFill>
                  <a:srgbClr val="000000"/>
                </a:solidFill>
                <a:latin typeface="Telegraf"/>
                <a:ea typeface="Telegraf"/>
                <a:cs typeface="Telegraf"/>
                <a:sym typeface="Telegraf"/>
              </a:rPr>
              <a:t> </a:t>
            </a:r>
            <a:r>
              <a:rPr lang="en-US" sz="2500" b="1" spc="62">
                <a:solidFill>
                  <a:srgbClr val="EF404E"/>
                </a:solidFill>
                <a:latin typeface="Telegraf Bold"/>
                <a:ea typeface="Telegraf Bold"/>
                <a:cs typeface="Telegraf Bold"/>
                <a:sym typeface="Telegraf Bold"/>
              </a:rPr>
              <a:t>“I do not consent to your search of my vehicle.”</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615312" y="3616411"/>
            <a:ext cx="5249781" cy="4058930"/>
            <a:chOff x="0" y="0"/>
            <a:chExt cx="813328" cy="628835"/>
          </a:xfrm>
        </p:grpSpPr>
        <p:sp>
          <p:nvSpPr>
            <p:cNvPr id="8" name="Freeform 8"/>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18808" r="-18808"/>
              </a:stretch>
            </a:blipFill>
          </p:spPr>
        </p:sp>
      </p:grpSp>
      <p:grpSp>
        <p:nvGrpSpPr>
          <p:cNvPr id="9" name="Group 9"/>
          <p:cNvGrpSpPr/>
          <p:nvPr/>
        </p:nvGrpSpPr>
        <p:grpSpPr>
          <a:xfrm>
            <a:off x="7402578" y="3616411"/>
            <a:ext cx="9555929" cy="4058930"/>
            <a:chOff x="0" y="0"/>
            <a:chExt cx="2516788" cy="1069019"/>
          </a:xfrm>
        </p:grpSpPr>
        <p:sp>
          <p:nvSpPr>
            <p:cNvPr id="10" name="Freeform 10"/>
            <p:cNvSpPr/>
            <p:nvPr/>
          </p:nvSpPr>
          <p:spPr>
            <a:xfrm>
              <a:off x="0" y="0"/>
              <a:ext cx="2516788" cy="1069019"/>
            </a:xfrm>
            <a:custGeom>
              <a:avLst/>
              <a:gdLst/>
              <a:ahLst/>
              <a:cxnLst/>
              <a:rect l="l" t="t" r="r" b="b"/>
              <a:pathLst>
                <a:path w="2516788" h="1069019">
                  <a:moveTo>
                    <a:pt x="24305" y="0"/>
                  </a:moveTo>
                  <a:lnTo>
                    <a:pt x="2492483" y="0"/>
                  </a:lnTo>
                  <a:cubicBezTo>
                    <a:pt x="2505906" y="0"/>
                    <a:pt x="2516788" y="10882"/>
                    <a:pt x="2516788" y="24305"/>
                  </a:cubicBezTo>
                  <a:lnTo>
                    <a:pt x="2516788" y="1044714"/>
                  </a:lnTo>
                  <a:cubicBezTo>
                    <a:pt x="2516788" y="1058137"/>
                    <a:pt x="2505906" y="1069019"/>
                    <a:pt x="2492483" y="1069019"/>
                  </a:cubicBezTo>
                  <a:lnTo>
                    <a:pt x="24305" y="1069019"/>
                  </a:lnTo>
                  <a:cubicBezTo>
                    <a:pt x="10882" y="1069019"/>
                    <a:pt x="0" y="1058137"/>
                    <a:pt x="0" y="1044714"/>
                  </a:cubicBezTo>
                  <a:lnTo>
                    <a:pt x="0" y="24305"/>
                  </a:lnTo>
                  <a:cubicBezTo>
                    <a:pt x="0" y="10882"/>
                    <a:pt x="10882" y="0"/>
                    <a:pt x="24305" y="0"/>
                  </a:cubicBezTo>
                  <a:close/>
                </a:path>
              </a:pathLst>
            </a:custGeom>
            <a:solidFill>
              <a:srgbClr val="FABEAF"/>
            </a:solidFill>
            <a:ln cap="rnd">
              <a:noFill/>
              <a:prstDash val="solid"/>
              <a:round/>
            </a:ln>
          </p:spPr>
        </p:sp>
        <p:sp>
          <p:nvSpPr>
            <p:cNvPr id="11" name="TextBox 11"/>
            <p:cNvSpPr txBox="1"/>
            <p:nvPr/>
          </p:nvSpPr>
          <p:spPr>
            <a:xfrm>
              <a:off x="0" y="9525"/>
              <a:ext cx="2516788" cy="1059494"/>
            </a:xfrm>
            <a:prstGeom prst="rect">
              <a:avLst/>
            </a:prstGeom>
          </p:spPr>
          <p:txBody>
            <a:bodyPr lIns="50800" tIns="50800" rIns="50800" bIns="50800" rtlCol="0" anchor="ctr"/>
            <a:lstStyle/>
            <a:p>
              <a:pPr algn="ctr">
                <a:lnSpc>
                  <a:spcPts val="2004"/>
                </a:lnSpc>
              </a:pPr>
              <a:endParaRPr/>
            </a:p>
          </p:txBody>
        </p:sp>
      </p:grpSp>
      <p:sp>
        <p:nvSpPr>
          <p:cNvPr id="12" name="TextBox 12"/>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PULLS YOU OVER DRIVING</a:t>
            </a:r>
          </a:p>
        </p:txBody>
      </p:sp>
      <p:sp>
        <p:nvSpPr>
          <p:cNvPr id="13" name="TextBox 13"/>
          <p:cNvSpPr txBox="1"/>
          <p:nvPr/>
        </p:nvSpPr>
        <p:spPr>
          <a:xfrm>
            <a:off x="7649835" y="3773266"/>
            <a:ext cx="9061416" cy="3491230"/>
          </a:xfrm>
          <a:prstGeom prst="rect">
            <a:avLst/>
          </a:prstGeom>
        </p:spPr>
        <p:txBody>
          <a:bodyPr lIns="0" tIns="0" rIns="0" bIns="0" rtlCol="0" anchor="t">
            <a:spAutoFit/>
          </a:bodyPr>
          <a:lstStyle/>
          <a:p>
            <a:pPr algn="l">
              <a:lnSpc>
                <a:spcPts val="3919"/>
              </a:lnSpc>
            </a:pPr>
            <a:r>
              <a:rPr lang="en-US" sz="2799" spc="69">
                <a:solidFill>
                  <a:srgbClr val="130F54"/>
                </a:solidFill>
                <a:latin typeface="Telegraf"/>
                <a:ea typeface="Telegraf"/>
                <a:cs typeface="Telegraf"/>
                <a:sym typeface="Telegraf"/>
              </a:rPr>
              <a:t>If an officer continues asking you questions, ask </a:t>
            </a:r>
            <a:r>
              <a:rPr lang="en-US" sz="2799" b="1" spc="69">
                <a:solidFill>
                  <a:srgbClr val="EF404E"/>
                </a:solidFill>
                <a:latin typeface="Telegraf Bold"/>
                <a:ea typeface="Telegraf Bold"/>
                <a:cs typeface="Telegraf Bold"/>
                <a:sym typeface="Telegraf Bold"/>
              </a:rPr>
              <a:t>“Am I free to go?”</a:t>
            </a:r>
            <a:r>
              <a:rPr lang="en-US" sz="2799" spc="69">
                <a:solidFill>
                  <a:srgbClr val="000000"/>
                </a:solidFill>
                <a:latin typeface="Telegraf"/>
                <a:ea typeface="Telegraf"/>
                <a:cs typeface="Telegraf"/>
                <a:sym typeface="Telegraf"/>
              </a:rPr>
              <a:t> </a:t>
            </a:r>
            <a:r>
              <a:rPr lang="en-US" sz="2799" spc="69">
                <a:solidFill>
                  <a:srgbClr val="130F54"/>
                </a:solidFill>
                <a:latin typeface="Telegraf"/>
                <a:ea typeface="Telegraf"/>
                <a:cs typeface="Telegraf"/>
                <a:sym typeface="Telegraf"/>
              </a:rPr>
              <a:t>If they say yes, then calmly drive away.</a:t>
            </a:r>
          </a:p>
          <a:p>
            <a:pPr algn="l">
              <a:lnSpc>
                <a:spcPts val="3919"/>
              </a:lnSpc>
            </a:pPr>
            <a:endParaRPr lang="en-US" sz="2799" spc="69">
              <a:solidFill>
                <a:srgbClr val="130F54"/>
              </a:solidFill>
              <a:latin typeface="Telegraf"/>
              <a:ea typeface="Telegraf"/>
              <a:cs typeface="Telegraf"/>
              <a:sym typeface="Telegraf"/>
            </a:endParaRPr>
          </a:p>
          <a:p>
            <a:pPr algn="l">
              <a:lnSpc>
                <a:spcPts val="3919"/>
              </a:lnSpc>
            </a:pPr>
            <a:r>
              <a:rPr lang="en-US" sz="2799" spc="69">
                <a:solidFill>
                  <a:srgbClr val="130F54"/>
                </a:solidFill>
                <a:latin typeface="Telegraf"/>
                <a:ea typeface="Telegraf"/>
                <a:cs typeface="Telegraf"/>
                <a:sym typeface="Telegraf"/>
              </a:rPr>
              <a:t>Passengers in your car do </a:t>
            </a:r>
            <a:r>
              <a:rPr lang="en-US" sz="2799" b="1" spc="69">
                <a:solidFill>
                  <a:srgbClr val="EF404E"/>
                </a:solidFill>
                <a:latin typeface="Telegraf Bold"/>
                <a:ea typeface="Telegraf Bold"/>
                <a:cs typeface="Telegraf Bold"/>
                <a:sym typeface="Telegraf Bold"/>
              </a:rPr>
              <a:t>NOT</a:t>
            </a:r>
            <a:r>
              <a:rPr lang="en-US" sz="2799" spc="69">
                <a:solidFill>
                  <a:srgbClr val="130F54"/>
                </a:solidFill>
                <a:latin typeface="Telegraf"/>
                <a:ea typeface="Telegraf"/>
                <a:cs typeface="Telegraf"/>
                <a:sym typeface="Telegraf"/>
              </a:rPr>
              <a:t> have to speak to law enforcement, and they do </a:t>
            </a:r>
            <a:r>
              <a:rPr lang="en-US" sz="2799" b="1" spc="69">
                <a:solidFill>
                  <a:srgbClr val="EF404E"/>
                </a:solidFill>
                <a:latin typeface="Telegraf Bold"/>
                <a:ea typeface="Telegraf Bold"/>
                <a:cs typeface="Telegraf Bold"/>
                <a:sym typeface="Telegraf Bold"/>
              </a:rPr>
              <a:t>NOT</a:t>
            </a:r>
            <a:r>
              <a:rPr lang="en-US" sz="2799" spc="69">
                <a:solidFill>
                  <a:srgbClr val="130F54"/>
                </a:solidFill>
                <a:latin typeface="Telegraf"/>
                <a:ea typeface="Telegraf"/>
                <a:cs typeface="Telegraf"/>
                <a:sym typeface="Telegraf"/>
              </a:rPr>
              <a:t> have to show any immigration documents or identification.</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3583444"/>
            <a:ext cx="9061416" cy="4134485"/>
          </a:xfrm>
          <a:prstGeom prst="rect">
            <a:avLst/>
          </a:prstGeom>
        </p:spPr>
        <p:txBody>
          <a:bodyPr lIns="0" tIns="0" rIns="0" bIns="0" rtlCol="0" anchor="t">
            <a:spAutoFit/>
          </a:bodyPr>
          <a:lstStyle/>
          <a:p>
            <a:pPr algn="l">
              <a:lnSpc>
                <a:spcPts val="3640"/>
              </a:lnSpc>
            </a:pPr>
            <a:r>
              <a:rPr lang="en-US" sz="2600" spc="65">
                <a:solidFill>
                  <a:srgbClr val="130F54"/>
                </a:solidFill>
                <a:latin typeface="Telegraf"/>
                <a:ea typeface="Telegraf"/>
                <a:cs typeface="Telegraf"/>
                <a:sym typeface="Telegraf"/>
              </a:rPr>
              <a:t>ICE must have an arrest or search warrant </a:t>
            </a:r>
            <a:r>
              <a:rPr lang="en-US" sz="2600" b="1" spc="65">
                <a:solidFill>
                  <a:srgbClr val="EF404E"/>
                </a:solidFill>
                <a:latin typeface="Telegraf Bold"/>
                <a:ea typeface="Telegraf Bold"/>
                <a:cs typeface="Telegraf Bold"/>
                <a:sym typeface="Telegraf Bold"/>
              </a:rPr>
              <a:t>signed by a judge</a:t>
            </a:r>
            <a:r>
              <a:rPr lang="en-US" sz="2600" spc="65">
                <a:solidFill>
                  <a:srgbClr val="130F54"/>
                </a:solidFill>
                <a:latin typeface="Telegraf"/>
                <a:ea typeface="Telegraf"/>
                <a:cs typeface="Telegraf"/>
                <a:sym typeface="Telegraf"/>
              </a:rPr>
              <a:t> to enter the building, </a:t>
            </a:r>
            <a:r>
              <a:rPr lang="en-US" sz="2600" b="1" spc="65">
                <a:solidFill>
                  <a:srgbClr val="EF404E"/>
                </a:solidFill>
                <a:latin typeface="Telegraf Bold"/>
                <a:ea typeface="Telegraf Bold"/>
                <a:cs typeface="Telegraf Bold"/>
                <a:sym typeface="Telegraf Bold"/>
              </a:rPr>
              <a:t>OR</a:t>
            </a:r>
            <a:r>
              <a:rPr lang="en-US" sz="2600" spc="65">
                <a:solidFill>
                  <a:srgbClr val="130F54"/>
                </a:solidFill>
                <a:latin typeface="Telegraf"/>
                <a:ea typeface="Telegraf"/>
                <a:cs typeface="Telegraf"/>
                <a:sym typeface="Telegraf"/>
              </a:rPr>
              <a:t> permission from your employer.</a:t>
            </a:r>
          </a:p>
          <a:p>
            <a:pPr algn="l">
              <a:lnSpc>
                <a:spcPts val="3640"/>
              </a:lnSpc>
            </a:pPr>
            <a:endParaRPr lang="en-US" sz="2600" spc="65">
              <a:solidFill>
                <a:srgbClr val="130F54"/>
              </a:solidFill>
              <a:latin typeface="Telegraf"/>
              <a:ea typeface="Telegraf"/>
              <a:cs typeface="Telegraf"/>
              <a:sym typeface="Telegraf"/>
            </a:endParaRPr>
          </a:p>
          <a:p>
            <a:pPr algn="l">
              <a:lnSpc>
                <a:spcPts val="3640"/>
              </a:lnSpc>
            </a:pPr>
            <a:r>
              <a:rPr lang="en-US" sz="2600" spc="65">
                <a:solidFill>
                  <a:srgbClr val="130F54"/>
                </a:solidFill>
                <a:latin typeface="Telegraf"/>
                <a:ea typeface="Telegraf"/>
                <a:cs typeface="Telegraf"/>
                <a:sym typeface="Telegraf"/>
              </a:rPr>
              <a:t>If an agent approaches you, ask: </a:t>
            </a:r>
            <a:r>
              <a:rPr lang="en-US" sz="2600" b="1" spc="65">
                <a:solidFill>
                  <a:srgbClr val="EF404E"/>
                </a:solidFill>
                <a:latin typeface="Telegraf Bold"/>
                <a:ea typeface="Telegraf Bold"/>
                <a:cs typeface="Telegraf Bold"/>
                <a:sym typeface="Telegraf Bold"/>
              </a:rPr>
              <a:t>“Am I free to go?”</a:t>
            </a:r>
            <a:r>
              <a:rPr lang="en-US" sz="2600" spc="65">
                <a:solidFill>
                  <a:srgbClr val="130F54"/>
                </a:solidFill>
                <a:latin typeface="Telegraf"/>
                <a:ea typeface="Telegraf"/>
                <a:cs typeface="Telegraf"/>
                <a:sym typeface="Telegraf"/>
              </a:rPr>
              <a:t> If they say no, tell them “I want to remain silent” and calmly walk away.</a:t>
            </a:r>
          </a:p>
          <a:p>
            <a:pPr algn="l">
              <a:lnSpc>
                <a:spcPts val="3640"/>
              </a:lnSpc>
            </a:pPr>
            <a:endParaRPr lang="en-US" sz="2600" spc="65">
              <a:solidFill>
                <a:srgbClr val="130F54"/>
              </a:solidFill>
              <a:latin typeface="Telegraf"/>
              <a:ea typeface="Telegraf"/>
              <a:cs typeface="Telegraf"/>
              <a:sym typeface="Telegraf"/>
            </a:endParaRPr>
          </a:p>
          <a:p>
            <a:pPr algn="l">
              <a:lnSpc>
                <a:spcPts val="3640"/>
              </a:lnSpc>
            </a:pPr>
            <a:r>
              <a:rPr lang="en-US" sz="2600" spc="65">
                <a:solidFill>
                  <a:srgbClr val="130F54"/>
                </a:solidFill>
                <a:latin typeface="Telegraf"/>
                <a:ea typeface="Telegraf"/>
                <a:cs typeface="Telegraf"/>
                <a:sym typeface="Telegraf"/>
              </a:rPr>
              <a:t>If ICE uses force, </a:t>
            </a:r>
            <a:r>
              <a:rPr lang="en-US" sz="2600" b="1" spc="65">
                <a:solidFill>
                  <a:srgbClr val="EF404E"/>
                </a:solidFill>
                <a:latin typeface="Telegraf Bold"/>
                <a:ea typeface="Telegraf Bold"/>
                <a:cs typeface="Telegraf Bold"/>
                <a:sym typeface="Telegraf Bold"/>
              </a:rPr>
              <a:t>stay calm. </a:t>
            </a:r>
            <a:r>
              <a:rPr lang="en-US" sz="2600" spc="65">
                <a:solidFill>
                  <a:srgbClr val="130F54"/>
                </a:solidFill>
                <a:latin typeface="Telegraf"/>
                <a:ea typeface="Telegraf"/>
                <a:cs typeface="Telegraf"/>
                <a:sym typeface="Telegraf"/>
              </a:rPr>
              <a:t>Do not interfere or resist.</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279124"/>
            <a:ext cx="9555929" cy="4828850"/>
            <a:chOff x="0" y="0"/>
            <a:chExt cx="2516788" cy="1271796"/>
          </a:xfrm>
        </p:grpSpPr>
        <p:sp>
          <p:nvSpPr>
            <p:cNvPr id="11" name="Freeform 11"/>
            <p:cNvSpPr/>
            <p:nvPr/>
          </p:nvSpPr>
          <p:spPr>
            <a:xfrm>
              <a:off x="0" y="0"/>
              <a:ext cx="2516788" cy="1271796"/>
            </a:xfrm>
            <a:custGeom>
              <a:avLst/>
              <a:gdLst/>
              <a:ahLst/>
              <a:cxnLst/>
              <a:rect l="l" t="t" r="r" b="b"/>
              <a:pathLst>
                <a:path w="2516788" h="1271796">
                  <a:moveTo>
                    <a:pt x="24305" y="0"/>
                  </a:moveTo>
                  <a:lnTo>
                    <a:pt x="2492483" y="0"/>
                  </a:lnTo>
                  <a:cubicBezTo>
                    <a:pt x="2505906" y="0"/>
                    <a:pt x="2516788" y="10882"/>
                    <a:pt x="2516788" y="24305"/>
                  </a:cubicBezTo>
                  <a:lnTo>
                    <a:pt x="2516788" y="1247491"/>
                  </a:lnTo>
                  <a:cubicBezTo>
                    <a:pt x="2516788" y="1260914"/>
                    <a:pt x="2505906" y="1271796"/>
                    <a:pt x="2492483" y="1271796"/>
                  </a:cubicBezTo>
                  <a:lnTo>
                    <a:pt x="24305" y="1271796"/>
                  </a:lnTo>
                  <a:cubicBezTo>
                    <a:pt x="10882" y="1271796"/>
                    <a:pt x="0" y="1260914"/>
                    <a:pt x="0" y="124749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26227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3583444"/>
            <a:ext cx="9061416" cy="4134485"/>
          </a:xfrm>
          <a:prstGeom prst="rect">
            <a:avLst/>
          </a:prstGeom>
        </p:spPr>
        <p:txBody>
          <a:bodyPr lIns="0" tIns="0" rIns="0" bIns="0" rtlCol="0" anchor="t">
            <a:spAutoFit/>
          </a:bodyPr>
          <a:lstStyle/>
          <a:p>
            <a:pPr algn="l">
              <a:lnSpc>
                <a:spcPts val="3640"/>
              </a:lnSpc>
            </a:pPr>
            <a:r>
              <a:rPr lang="en-US" sz="2600" spc="65">
                <a:solidFill>
                  <a:srgbClr val="130F54"/>
                </a:solidFill>
                <a:latin typeface="Telegraf"/>
                <a:ea typeface="Telegraf"/>
                <a:cs typeface="Telegraf"/>
                <a:sym typeface="Telegraf"/>
              </a:rPr>
              <a:t>If officers ask to search you, your property or your workspace, state: </a:t>
            </a:r>
            <a:r>
              <a:rPr lang="en-US" sz="2600" b="1" spc="65">
                <a:solidFill>
                  <a:srgbClr val="EF404E"/>
                </a:solidFill>
                <a:latin typeface="Telegraf Bold"/>
                <a:ea typeface="Telegraf Bold"/>
                <a:cs typeface="Telegraf Bold"/>
                <a:sym typeface="Telegraf Bold"/>
              </a:rPr>
              <a:t>“I do not consent to a search.”</a:t>
            </a:r>
            <a:r>
              <a:rPr lang="en-US" sz="2600" spc="65">
                <a:solidFill>
                  <a:srgbClr val="130F54"/>
                </a:solidFill>
                <a:latin typeface="Telegraf"/>
                <a:ea typeface="Telegraf"/>
                <a:cs typeface="Telegraf"/>
                <a:sym typeface="Telegraf"/>
              </a:rPr>
              <a:t> Do not resist if they attempt to search your belongings without your consent.</a:t>
            </a:r>
          </a:p>
          <a:p>
            <a:pPr algn="l">
              <a:lnSpc>
                <a:spcPts val="3640"/>
              </a:lnSpc>
            </a:pPr>
            <a:endParaRPr lang="en-US" sz="2600" spc="65">
              <a:solidFill>
                <a:srgbClr val="130F54"/>
              </a:solidFill>
              <a:latin typeface="Telegraf"/>
              <a:ea typeface="Telegraf"/>
              <a:cs typeface="Telegraf"/>
              <a:sym typeface="Telegraf"/>
            </a:endParaRPr>
          </a:p>
          <a:p>
            <a:pPr algn="l">
              <a:lnSpc>
                <a:spcPts val="3640"/>
              </a:lnSpc>
            </a:pPr>
            <a:r>
              <a:rPr lang="en-US" sz="2600" spc="65">
                <a:solidFill>
                  <a:srgbClr val="130F54"/>
                </a:solidFill>
                <a:latin typeface="Telegraf"/>
                <a:ea typeface="Telegraf"/>
                <a:cs typeface="Telegraf"/>
                <a:sym typeface="Telegraf"/>
              </a:rPr>
              <a:t>If safe, write down officers’ names, badge numbers, what they take, or who they arrest. You have the right to take out your phone and record the officers as long as you do not interfere with what they are doing.</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IF ICE COMES TO YOUR WORK</a:t>
            </a:r>
          </a:p>
        </p:txBody>
      </p:sp>
      <p:grpSp>
        <p:nvGrpSpPr>
          <p:cNvPr id="8" name="Group 8"/>
          <p:cNvGrpSpPr/>
          <p:nvPr/>
        </p:nvGrpSpPr>
        <p:grpSpPr>
          <a:xfrm>
            <a:off x="11461470" y="3616411"/>
            <a:ext cx="5249781" cy="4058930"/>
            <a:chOff x="0" y="0"/>
            <a:chExt cx="813328" cy="628835"/>
          </a:xfrm>
        </p:grpSpPr>
        <p:sp>
          <p:nvSpPr>
            <p:cNvPr id="9" name="Freeform 9"/>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grpSp>
        <p:nvGrpSpPr>
          <p:cNvPr id="10" name="Group 10"/>
          <p:cNvGrpSpPr/>
          <p:nvPr/>
        </p:nvGrpSpPr>
        <p:grpSpPr>
          <a:xfrm>
            <a:off x="1615312" y="3704143"/>
            <a:ext cx="9555929" cy="3883467"/>
            <a:chOff x="0" y="0"/>
            <a:chExt cx="2516788" cy="1022806"/>
          </a:xfrm>
        </p:grpSpPr>
        <p:sp>
          <p:nvSpPr>
            <p:cNvPr id="11" name="Freeform 11"/>
            <p:cNvSpPr/>
            <p:nvPr/>
          </p:nvSpPr>
          <p:spPr>
            <a:xfrm>
              <a:off x="0" y="0"/>
              <a:ext cx="2516788" cy="1022806"/>
            </a:xfrm>
            <a:custGeom>
              <a:avLst/>
              <a:gdLst/>
              <a:ahLst/>
              <a:cxnLst/>
              <a:rect l="l" t="t" r="r" b="b"/>
              <a:pathLst>
                <a:path w="2516788" h="1022806">
                  <a:moveTo>
                    <a:pt x="24305" y="0"/>
                  </a:moveTo>
                  <a:lnTo>
                    <a:pt x="2492483" y="0"/>
                  </a:lnTo>
                  <a:cubicBezTo>
                    <a:pt x="2505906" y="0"/>
                    <a:pt x="2516788" y="10882"/>
                    <a:pt x="2516788" y="24305"/>
                  </a:cubicBezTo>
                  <a:lnTo>
                    <a:pt x="2516788" y="998501"/>
                  </a:lnTo>
                  <a:cubicBezTo>
                    <a:pt x="2516788" y="1011924"/>
                    <a:pt x="2505906" y="1022806"/>
                    <a:pt x="2492483" y="1022806"/>
                  </a:cubicBezTo>
                  <a:lnTo>
                    <a:pt x="24305" y="1022806"/>
                  </a:lnTo>
                  <a:cubicBezTo>
                    <a:pt x="10882" y="1022806"/>
                    <a:pt x="0" y="1011924"/>
                    <a:pt x="0" y="998501"/>
                  </a:cubicBezTo>
                  <a:lnTo>
                    <a:pt x="0" y="24305"/>
                  </a:lnTo>
                  <a:cubicBezTo>
                    <a:pt x="0" y="10882"/>
                    <a:pt x="10882" y="0"/>
                    <a:pt x="24305" y="0"/>
                  </a:cubicBezTo>
                  <a:close/>
                </a:path>
              </a:pathLst>
            </a:custGeom>
            <a:solidFill>
              <a:srgbClr val="A7D7B5"/>
            </a:solidFill>
            <a:ln cap="rnd">
              <a:noFill/>
              <a:prstDash val="solid"/>
              <a:round/>
            </a:ln>
          </p:spPr>
        </p:sp>
        <p:sp>
          <p:nvSpPr>
            <p:cNvPr id="12" name="TextBox 12"/>
            <p:cNvSpPr txBox="1"/>
            <p:nvPr/>
          </p:nvSpPr>
          <p:spPr>
            <a:xfrm>
              <a:off x="0" y="9525"/>
              <a:ext cx="2516788" cy="1013281"/>
            </a:xfrm>
            <a:prstGeom prst="rect">
              <a:avLst/>
            </a:prstGeom>
          </p:spPr>
          <p:txBody>
            <a:bodyPr lIns="50800" tIns="50800" rIns="50800" bIns="50800" rtlCol="0" anchor="ctr"/>
            <a:lstStyle/>
            <a:p>
              <a:pPr algn="ctr">
                <a:lnSpc>
                  <a:spcPts val="2004"/>
                </a:lnSpc>
              </a:pPr>
              <a:endParaRPr/>
            </a:p>
          </p:txBody>
        </p:sp>
      </p:grpSp>
      <p:sp>
        <p:nvSpPr>
          <p:cNvPr id="13" name="TextBox 13"/>
          <p:cNvSpPr txBox="1"/>
          <p:nvPr/>
        </p:nvSpPr>
        <p:spPr>
          <a:xfrm>
            <a:off x="1862568" y="4017101"/>
            <a:ext cx="9061416" cy="3162300"/>
          </a:xfrm>
          <a:prstGeom prst="rect">
            <a:avLst/>
          </a:prstGeom>
        </p:spPr>
        <p:txBody>
          <a:bodyPr lIns="0" tIns="0" rIns="0" bIns="0" rtlCol="0" anchor="t">
            <a:spAutoFit/>
          </a:bodyPr>
          <a:lstStyle/>
          <a:p>
            <a:pPr algn="l">
              <a:lnSpc>
                <a:spcPts val="4199"/>
              </a:lnSpc>
            </a:pPr>
            <a:r>
              <a:rPr lang="en-US" sz="2999" spc="74">
                <a:solidFill>
                  <a:srgbClr val="130F54"/>
                </a:solidFill>
                <a:latin typeface="Telegraf"/>
                <a:ea typeface="Telegraf"/>
                <a:cs typeface="Telegraf"/>
                <a:sym typeface="Telegraf"/>
              </a:rPr>
              <a:t>If officers tell you to </a:t>
            </a:r>
            <a:r>
              <a:rPr lang="en-US" sz="2999" b="1" spc="74">
                <a:solidFill>
                  <a:srgbClr val="EF404E"/>
                </a:solidFill>
                <a:latin typeface="Telegraf Bold"/>
                <a:ea typeface="Telegraf Bold"/>
                <a:cs typeface="Telegraf Bold"/>
                <a:sym typeface="Telegraf Bold"/>
              </a:rPr>
              <a:t>line up</a:t>
            </a:r>
            <a:r>
              <a:rPr lang="en-US" sz="2999" spc="74">
                <a:solidFill>
                  <a:srgbClr val="130F54"/>
                </a:solidFill>
                <a:latin typeface="Telegraf"/>
                <a:ea typeface="Telegraf"/>
                <a:cs typeface="Telegraf"/>
                <a:sym typeface="Telegraf"/>
              </a:rPr>
              <a:t> with others based on your immigration status, </a:t>
            </a:r>
            <a:r>
              <a:rPr lang="en-US" sz="2999" b="1" spc="74">
                <a:solidFill>
                  <a:srgbClr val="EF404E"/>
                </a:solidFill>
                <a:latin typeface="Telegraf Bold"/>
                <a:ea typeface="Telegraf Bold"/>
                <a:cs typeface="Telegraf Bold"/>
                <a:sym typeface="Telegraf Bold"/>
              </a:rPr>
              <a:t>you have the right to stay where you are,</a:t>
            </a:r>
            <a:r>
              <a:rPr lang="en-US" sz="2999" spc="74">
                <a:solidFill>
                  <a:srgbClr val="130F54"/>
                </a:solidFill>
                <a:latin typeface="Telegraf"/>
                <a:ea typeface="Telegraf"/>
                <a:cs typeface="Telegraf"/>
                <a:sym typeface="Telegraf"/>
              </a:rPr>
              <a:t> or you can calmly move to a safe place that is not part of the line. Tell officers </a:t>
            </a:r>
            <a:r>
              <a:rPr lang="en-US" sz="2999" b="1" spc="74">
                <a:solidFill>
                  <a:srgbClr val="EF404E"/>
                </a:solidFill>
                <a:latin typeface="Telegraf Bold"/>
                <a:ea typeface="Telegraf Bold"/>
                <a:cs typeface="Telegraf Bold"/>
                <a:sym typeface="Telegraf Bold"/>
              </a:rPr>
              <a:t>“I want to remain silent.”</a:t>
            </a:r>
            <a:r>
              <a:rPr lang="en-US" sz="2999" spc="74">
                <a:solidFill>
                  <a:srgbClr val="130F54"/>
                </a:solidFill>
                <a:latin typeface="Telegraf"/>
                <a:ea typeface="Telegraf"/>
                <a:cs typeface="Telegraf"/>
                <a:sym typeface="Telegraf"/>
              </a:rPr>
              <a:t> If you are forced to move, do not resist.</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07687" y="3658372"/>
            <a:ext cx="6971291"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someone you know is detained by ICE, as soon as possible write down every detail you remember. Include things like times, dates, officers’ names, badge numbers, items they took, individuals they arrested, or any other actions. </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b="1" spc="62">
                <a:solidFill>
                  <a:srgbClr val="EF404E"/>
                </a:solidFill>
                <a:latin typeface="Telegraf Bold"/>
                <a:ea typeface="Telegraf Bold"/>
                <a:cs typeface="Telegraf Bold"/>
                <a:sym typeface="Telegraf Bold"/>
              </a:rPr>
              <a:t>If you asserted your rights out loud, make a note of this - especially if officers ignored you.</a:t>
            </a:r>
          </a:p>
        </p:txBody>
      </p:sp>
      <p:sp>
        <p:nvSpPr>
          <p:cNvPr id="16" name="TextBox 16"/>
          <p:cNvSpPr txBox="1"/>
          <p:nvPr/>
        </p:nvSpPr>
        <p:spPr>
          <a:xfrm>
            <a:off x="9606289" y="4096522"/>
            <a:ext cx="6815844" cy="35177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you are arrested, </a:t>
            </a:r>
            <a:r>
              <a:rPr lang="en-US" sz="2504" b="1" spc="62">
                <a:solidFill>
                  <a:srgbClr val="EF404E"/>
                </a:solidFill>
                <a:latin typeface="Telegraf Bold"/>
                <a:ea typeface="Telegraf Bold"/>
                <a:cs typeface="Telegraf Bold"/>
                <a:sym typeface="Telegraf Bold"/>
              </a:rPr>
              <a:t>do NOT discuss your immigration status with ANYONE—not even other arrested people.</a:t>
            </a:r>
            <a:r>
              <a:rPr lang="en-US" sz="2504" spc="62">
                <a:solidFill>
                  <a:srgbClr val="130F54"/>
                </a:solidFill>
                <a:latin typeface="Telegraf"/>
                <a:ea typeface="Telegraf"/>
                <a:cs typeface="Telegraf"/>
                <a:sym typeface="Telegraf"/>
              </a:rPr>
              <a:t> Only discuss it with your attorney.</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If you are arrested, ask your attorney about how a criminal conviction or plea will affect your immigration status.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1953736" y="4100332"/>
            <a:ext cx="6474565" cy="3491124"/>
          </a:xfrm>
          <a:prstGeom prst="rect">
            <a:avLst/>
          </a:prstGeom>
        </p:spPr>
        <p:txBody>
          <a:bodyPr lIns="0" tIns="0" rIns="0" bIns="0" rtlCol="0" anchor="t">
            <a:spAutoFit/>
          </a:bodyPr>
          <a:lstStyle/>
          <a:p>
            <a:pPr algn="l">
              <a:lnSpc>
                <a:spcPts val="3925"/>
              </a:lnSpc>
            </a:pPr>
            <a:r>
              <a:rPr lang="en-US" sz="2804" b="1" spc="70">
                <a:solidFill>
                  <a:srgbClr val="EF404E"/>
                </a:solidFill>
                <a:latin typeface="Telegraf Bold"/>
                <a:ea typeface="Telegraf Bold"/>
                <a:cs typeface="Telegraf Bold"/>
                <a:sym typeface="Telegraf Bold"/>
              </a:rPr>
              <a:t>If you have a green card, carry it with you at all times.</a:t>
            </a:r>
            <a:r>
              <a:rPr lang="en-US" sz="2804" spc="70">
                <a:solidFill>
                  <a:srgbClr val="130F54"/>
                </a:solidFill>
                <a:latin typeface="Telegraf"/>
                <a:ea typeface="Telegraf"/>
                <a:cs typeface="Telegraf"/>
                <a:sym typeface="Telegraf"/>
              </a:rPr>
              <a:t> For all other immigration documents, keep them somewhere secure and carry a copy.</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Keep a copy of your immigration documents with someone you trust.</a:t>
            </a:r>
          </a:p>
        </p:txBody>
      </p:sp>
      <p:sp>
        <p:nvSpPr>
          <p:cNvPr id="16" name="TextBox 16"/>
          <p:cNvSpPr txBox="1"/>
          <p:nvPr/>
        </p:nvSpPr>
        <p:spPr>
          <a:xfrm>
            <a:off x="9223912" y="3852682"/>
            <a:ext cx="6474565" cy="3986424"/>
          </a:xfrm>
          <a:prstGeom prst="rect">
            <a:avLst/>
          </a:prstGeom>
        </p:spPr>
        <p:txBody>
          <a:bodyPr lIns="0" tIns="0" rIns="0" bIns="0" rtlCol="0" anchor="t">
            <a:spAutoFit/>
          </a:bodyPr>
          <a:lstStyle/>
          <a:p>
            <a:pPr algn="l">
              <a:lnSpc>
                <a:spcPts val="3925"/>
              </a:lnSpc>
            </a:pPr>
            <a:r>
              <a:rPr lang="en-US" sz="2804" spc="70">
                <a:solidFill>
                  <a:srgbClr val="130F54"/>
                </a:solidFill>
                <a:latin typeface="Telegraf"/>
                <a:ea typeface="Telegraf"/>
                <a:cs typeface="Telegraf"/>
                <a:sym typeface="Telegraf"/>
              </a:rPr>
              <a:t>Make sure your family has copies of all your immigration documents.</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If you have had a </a:t>
            </a:r>
            <a:r>
              <a:rPr lang="en-US" sz="2804" b="1" spc="70">
                <a:solidFill>
                  <a:srgbClr val="EF404E"/>
                </a:solidFill>
                <a:latin typeface="Telegraf Bold"/>
                <a:ea typeface="Telegraf Bold"/>
                <a:cs typeface="Telegraf Bold"/>
                <a:sym typeface="Telegraf Bold"/>
              </a:rPr>
              <a:t>continuous presence in the US for over two years,</a:t>
            </a:r>
            <a:r>
              <a:rPr lang="en-US" sz="2804" spc="70">
                <a:solidFill>
                  <a:srgbClr val="130F54"/>
                </a:solidFill>
                <a:latin typeface="Telegraf"/>
                <a:ea typeface="Telegraf"/>
                <a:cs typeface="Telegraf"/>
                <a:sym typeface="Telegraf"/>
              </a:rPr>
              <a:t> consider creating a packet of information to show this and keep it somewhere secure.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693640"/>
            <a:chOff x="0" y="0"/>
            <a:chExt cx="3963514" cy="1236185"/>
          </a:xfrm>
        </p:grpSpPr>
        <p:sp>
          <p:nvSpPr>
            <p:cNvPr id="8" name="Freeform 8"/>
            <p:cNvSpPr/>
            <p:nvPr/>
          </p:nvSpPr>
          <p:spPr>
            <a:xfrm>
              <a:off x="0" y="0"/>
              <a:ext cx="3963514" cy="1236185"/>
            </a:xfrm>
            <a:custGeom>
              <a:avLst/>
              <a:gdLst/>
              <a:ahLst/>
              <a:cxnLst/>
              <a:rect l="l" t="t" r="r" b="b"/>
              <a:pathLst>
                <a:path w="3963514" h="1236185">
                  <a:moveTo>
                    <a:pt x="15433" y="0"/>
                  </a:moveTo>
                  <a:lnTo>
                    <a:pt x="3948080" y="0"/>
                  </a:lnTo>
                  <a:cubicBezTo>
                    <a:pt x="3952173" y="0"/>
                    <a:pt x="3956099" y="1626"/>
                    <a:pt x="3958994" y="4520"/>
                  </a:cubicBezTo>
                  <a:cubicBezTo>
                    <a:pt x="3961888" y="7415"/>
                    <a:pt x="3963514" y="11340"/>
                    <a:pt x="3963514" y="15433"/>
                  </a:cubicBezTo>
                  <a:lnTo>
                    <a:pt x="3963514" y="1220752"/>
                  </a:lnTo>
                  <a:cubicBezTo>
                    <a:pt x="3963514" y="1229275"/>
                    <a:pt x="3956604" y="1236185"/>
                    <a:pt x="3948080" y="1236185"/>
                  </a:cubicBezTo>
                  <a:lnTo>
                    <a:pt x="15433" y="1236185"/>
                  </a:lnTo>
                  <a:cubicBezTo>
                    <a:pt x="11340" y="1236185"/>
                    <a:pt x="7415" y="1234559"/>
                    <a:pt x="4520" y="1231665"/>
                  </a:cubicBezTo>
                  <a:cubicBezTo>
                    <a:pt x="1626" y="1228770"/>
                    <a:pt x="0" y="1224845"/>
                    <a:pt x="0" y="1220752"/>
                  </a:cubicBezTo>
                  <a:lnTo>
                    <a:pt x="0" y="15433"/>
                  </a:lnTo>
                  <a:cubicBezTo>
                    <a:pt x="0" y="11340"/>
                    <a:pt x="1626" y="7415"/>
                    <a:pt x="4520" y="4520"/>
                  </a:cubicBezTo>
                  <a:cubicBezTo>
                    <a:pt x="7415" y="1626"/>
                    <a:pt x="11340" y="0"/>
                    <a:pt x="15433" y="0"/>
                  </a:cubicBezTo>
                  <a:close/>
                </a:path>
              </a:pathLst>
            </a:custGeom>
            <a:solidFill>
              <a:srgbClr val="EF404E"/>
            </a:solidFill>
            <a:ln cap="rnd">
              <a:noFill/>
              <a:prstDash val="solid"/>
              <a:round/>
            </a:ln>
          </p:spPr>
        </p:sp>
        <p:sp>
          <p:nvSpPr>
            <p:cNvPr id="9" name="TextBox 9"/>
            <p:cNvSpPr txBox="1"/>
            <p:nvPr/>
          </p:nvSpPr>
          <p:spPr>
            <a:xfrm>
              <a:off x="0" y="9525"/>
              <a:ext cx="3963514" cy="1226660"/>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9344397" y="4440926"/>
            <a:ext cx="5901999" cy="1787421"/>
          </a:xfrm>
          <a:prstGeom prst="rect">
            <a:avLst/>
          </a:prstGeom>
        </p:spPr>
        <p:txBody>
          <a:bodyPr lIns="0" tIns="0" rIns="0" bIns="0" rtlCol="0" anchor="t">
            <a:spAutoFit/>
          </a:bodyPr>
          <a:lstStyle/>
          <a:p>
            <a:pPr algn="l">
              <a:lnSpc>
                <a:spcPts val="7005"/>
              </a:lnSpc>
            </a:pPr>
            <a:r>
              <a:rPr lang="en-US" sz="5004" b="1" spc="125">
                <a:solidFill>
                  <a:srgbClr val="FFE06A"/>
                </a:solidFill>
                <a:latin typeface="Telegraf Bold"/>
                <a:ea typeface="Telegraf Bold"/>
                <a:cs typeface="Telegraf Bold"/>
                <a:sym typeface="Telegraf Bold"/>
              </a:rPr>
              <a:t>4 — Be prepared</a:t>
            </a:r>
          </a:p>
          <a:p>
            <a:pPr algn="l">
              <a:lnSpc>
                <a:spcPts val="7005"/>
              </a:lnSpc>
            </a:pPr>
            <a:r>
              <a:rPr lang="en-US" sz="5004" b="1" spc="125">
                <a:solidFill>
                  <a:srgbClr val="FFE06A"/>
                </a:solidFill>
                <a:latin typeface="Telegraf Bold"/>
                <a:ea typeface="Telegraf Bold"/>
                <a:cs typeface="Telegraf Bold"/>
                <a:sym typeface="Telegraf Bold"/>
              </a:rPr>
              <a:t>5 — ICE roleplay</a:t>
            </a:r>
          </a:p>
        </p:txBody>
      </p:sp>
      <p:sp>
        <p:nvSpPr>
          <p:cNvPr id="12" name="TextBox 12"/>
          <p:cNvSpPr txBox="1"/>
          <p:nvPr/>
        </p:nvSpPr>
        <p:spPr>
          <a:xfrm>
            <a:off x="2432680" y="4440926"/>
            <a:ext cx="6911718" cy="2673246"/>
          </a:xfrm>
          <a:prstGeom prst="rect">
            <a:avLst/>
          </a:prstGeom>
        </p:spPr>
        <p:txBody>
          <a:bodyPr lIns="0" tIns="0" rIns="0" bIns="0" rtlCol="0" anchor="t">
            <a:spAutoFit/>
          </a:bodyPr>
          <a:lstStyle/>
          <a:p>
            <a:pPr algn="l">
              <a:lnSpc>
                <a:spcPts val="7005"/>
              </a:lnSpc>
            </a:pPr>
            <a:r>
              <a:rPr lang="en-US" sz="5004" b="1" spc="125">
                <a:solidFill>
                  <a:srgbClr val="FFE06A"/>
                </a:solidFill>
                <a:latin typeface="Telegraf Bold"/>
                <a:ea typeface="Telegraf Bold"/>
                <a:cs typeface="Telegraf Bold"/>
                <a:sym typeface="Telegraf Bold"/>
              </a:rPr>
              <a:t>1 — Your rights</a:t>
            </a:r>
          </a:p>
          <a:p>
            <a:pPr algn="l">
              <a:lnSpc>
                <a:spcPts val="7005"/>
              </a:lnSpc>
            </a:pPr>
            <a:r>
              <a:rPr lang="en-US" sz="5004" b="1" spc="125">
                <a:solidFill>
                  <a:srgbClr val="FFE06A"/>
                </a:solidFill>
                <a:latin typeface="Telegraf Bold"/>
                <a:ea typeface="Telegraf Bold"/>
                <a:cs typeface="Telegraf Bold"/>
                <a:sym typeface="Telegraf Bold"/>
              </a:rPr>
              <a:t>2 — Warrants</a:t>
            </a:r>
          </a:p>
          <a:p>
            <a:pPr algn="l">
              <a:lnSpc>
                <a:spcPts val="7005"/>
              </a:lnSpc>
            </a:pPr>
            <a:r>
              <a:rPr lang="en-US" sz="5004" b="1" spc="125">
                <a:solidFill>
                  <a:srgbClr val="FFE06A"/>
                </a:solidFill>
                <a:latin typeface="Telegraf Bold"/>
                <a:ea typeface="Telegraf Bold"/>
                <a:cs typeface="Telegraf Bold"/>
                <a:sym typeface="Telegraf Bold"/>
              </a:rPr>
              <a:t>3 — ICE encounters</a:t>
            </a:r>
          </a:p>
        </p:txBody>
      </p:sp>
      <p:grpSp>
        <p:nvGrpSpPr>
          <p:cNvPr id="13" name="Group 13"/>
          <p:cNvGrpSpPr/>
          <p:nvPr/>
        </p:nvGrpSpPr>
        <p:grpSpPr>
          <a:xfrm>
            <a:off x="10543837" y="1907377"/>
            <a:ext cx="6126192" cy="1320950"/>
            <a:chOff x="0" y="0"/>
            <a:chExt cx="949107" cy="204650"/>
          </a:xfrm>
        </p:grpSpPr>
        <p:sp>
          <p:nvSpPr>
            <p:cNvPr id="14" name="Freeform 14"/>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2"/>
              <a:stretch>
                <a:fillRect l="-63019" t="-18673" b="-18673"/>
              </a:stretch>
            </a:blipFill>
          </p:spPr>
        </p:sp>
      </p:grpSp>
      <p:sp>
        <p:nvSpPr>
          <p:cNvPr id="15" name="Freeform 15"/>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23710" y="3606942"/>
            <a:ext cx="6474565"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Talk to an immigration attorney </a:t>
            </a:r>
            <a:r>
              <a:rPr lang="en-US" sz="2504" b="1" spc="62">
                <a:solidFill>
                  <a:srgbClr val="EF404E"/>
                </a:solidFill>
                <a:latin typeface="Telegraf Bold"/>
                <a:ea typeface="Telegraf Bold"/>
                <a:cs typeface="Telegraf Bold"/>
                <a:sym typeface="Telegraf Bold"/>
              </a:rPr>
              <a:t>BEFORE</a:t>
            </a:r>
            <a:r>
              <a:rPr lang="en-US" sz="2504" spc="62">
                <a:solidFill>
                  <a:srgbClr val="130F54"/>
                </a:solidFill>
                <a:latin typeface="Telegraf"/>
                <a:ea typeface="Telegraf"/>
                <a:cs typeface="Telegraf"/>
                <a:sym typeface="Telegraf"/>
              </a:rPr>
              <a:t> you encounter ICE. Memorize your attorney’s name and number.</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Consider creating a </a:t>
            </a:r>
            <a:r>
              <a:rPr lang="en-US" sz="2504" b="1" spc="62">
                <a:solidFill>
                  <a:srgbClr val="EF404E"/>
                </a:solidFill>
                <a:latin typeface="Telegraf Bold"/>
                <a:ea typeface="Telegraf Bold"/>
                <a:cs typeface="Telegraf Bold"/>
                <a:sym typeface="Telegraf Bold"/>
              </a:rPr>
              <a:t>Power of Attorney</a:t>
            </a:r>
            <a:r>
              <a:rPr lang="en-US" sz="2504" spc="62">
                <a:solidFill>
                  <a:srgbClr val="130F54"/>
                </a:solidFill>
                <a:latin typeface="Telegraf"/>
                <a:ea typeface="Telegraf"/>
                <a:cs typeface="Telegraf"/>
                <a:sym typeface="Telegraf"/>
              </a:rPr>
              <a:t> and/or </a:t>
            </a:r>
            <a:r>
              <a:rPr lang="en-US" sz="2504" b="1" spc="62">
                <a:solidFill>
                  <a:srgbClr val="EF404E"/>
                </a:solidFill>
                <a:latin typeface="Telegraf Bold"/>
                <a:ea typeface="Telegraf Bold"/>
                <a:cs typeface="Telegraf Bold"/>
                <a:sym typeface="Telegraf Bold"/>
              </a:rPr>
              <a:t>DOPAs</a:t>
            </a:r>
            <a:r>
              <a:rPr lang="en-US" sz="2504" spc="62">
                <a:solidFill>
                  <a:srgbClr val="130F54"/>
                </a:solidFill>
                <a:latin typeface="Telegraf"/>
                <a:ea typeface="Telegraf"/>
                <a:cs typeface="Telegraf"/>
                <a:sym typeface="Telegraf"/>
              </a:rPr>
              <a:t> (Delegations of Parental Authority). A Power of Attorney will allow another adult to act on your behalf legally, and DOPAs will allow another adult to care for your children.</a:t>
            </a:r>
          </a:p>
        </p:txBody>
      </p:sp>
      <p:sp>
        <p:nvSpPr>
          <p:cNvPr id="16" name="TextBox 16"/>
          <p:cNvSpPr txBox="1"/>
          <p:nvPr/>
        </p:nvSpPr>
        <p:spPr>
          <a:xfrm>
            <a:off x="9301844" y="3877447"/>
            <a:ext cx="7120290" cy="395594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Make sure your family has the following information:</a:t>
            </a:r>
          </a:p>
          <a:p>
            <a:pPr marL="540650" lvl="1" indent="-270325" algn="l">
              <a:lnSpc>
                <a:spcPts val="3505"/>
              </a:lnSpc>
              <a:buAutoNum type="arabicPeriod"/>
            </a:pPr>
            <a:r>
              <a:rPr lang="en-US" sz="2504" b="1" spc="62">
                <a:solidFill>
                  <a:srgbClr val="EF404E"/>
                </a:solidFill>
                <a:latin typeface="Telegraf Bold"/>
                <a:ea typeface="Telegraf Bold"/>
                <a:cs typeface="Telegraf Bold"/>
                <a:sym typeface="Telegraf Bold"/>
              </a:rPr>
              <a:t> Your legal name, A# and date of birth.</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Your attorney’s contact information.</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Your union representative or employer’s contact information.</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Contact information for any person named in Powers of Attorney/DOPAs.</a:t>
            </a:r>
          </a:p>
          <a:p>
            <a:pPr marL="540650" lvl="1" indent="-270325" algn="l">
              <a:lnSpc>
                <a:spcPts val="3505"/>
              </a:lnSpc>
              <a:buAutoNum type="arabicPeriod"/>
            </a:pPr>
            <a:r>
              <a:rPr lang="en-US" sz="2504" spc="62">
                <a:solidFill>
                  <a:srgbClr val="130F54"/>
                </a:solidFill>
                <a:latin typeface="Telegraf"/>
                <a:ea typeface="Telegraf"/>
                <a:cs typeface="Telegraf"/>
                <a:sym typeface="Telegraf"/>
              </a:rPr>
              <a:t> The number of your local ICE field office.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6493806" y="3864054"/>
            <a:ext cx="5249781" cy="4058930"/>
            <a:chOff x="0" y="0"/>
            <a:chExt cx="813328" cy="628835"/>
          </a:xfrm>
        </p:grpSpPr>
        <p:sp>
          <p:nvSpPr>
            <p:cNvPr id="11" name="Freeform 11"/>
            <p:cNvSpPr/>
            <p:nvPr/>
          </p:nvSpPr>
          <p:spPr>
            <a:xfrm>
              <a:off x="0" y="0"/>
              <a:ext cx="813328" cy="628835"/>
            </a:xfrm>
            <a:custGeom>
              <a:avLst/>
              <a:gdLst/>
              <a:ahLst/>
              <a:cxnLst/>
              <a:rect l="l" t="t" r="r" b="b"/>
              <a:pathLst>
                <a:path w="813328" h="628835">
                  <a:moveTo>
                    <a:pt x="29494" y="0"/>
                  </a:moveTo>
                  <a:lnTo>
                    <a:pt x="783834" y="0"/>
                  </a:lnTo>
                  <a:cubicBezTo>
                    <a:pt x="791657" y="0"/>
                    <a:pt x="799159" y="3107"/>
                    <a:pt x="804690" y="8639"/>
                  </a:cubicBezTo>
                  <a:cubicBezTo>
                    <a:pt x="810221" y="14170"/>
                    <a:pt x="813328" y="21672"/>
                    <a:pt x="813328" y="29494"/>
                  </a:cubicBezTo>
                  <a:lnTo>
                    <a:pt x="813328" y="599340"/>
                  </a:lnTo>
                  <a:cubicBezTo>
                    <a:pt x="813328" y="615630"/>
                    <a:pt x="800123" y="628835"/>
                    <a:pt x="783834" y="628835"/>
                  </a:cubicBezTo>
                  <a:lnTo>
                    <a:pt x="29494" y="628835"/>
                  </a:lnTo>
                  <a:cubicBezTo>
                    <a:pt x="21672" y="628835"/>
                    <a:pt x="14170" y="625727"/>
                    <a:pt x="8639" y="620196"/>
                  </a:cubicBezTo>
                  <a:cubicBezTo>
                    <a:pt x="3107" y="614665"/>
                    <a:pt x="0" y="607163"/>
                    <a:pt x="0" y="599340"/>
                  </a:cubicBezTo>
                  <a:lnTo>
                    <a:pt x="0" y="29494"/>
                  </a:lnTo>
                  <a:cubicBezTo>
                    <a:pt x="0" y="21672"/>
                    <a:pt x="3107" y="14170"/>
                    <a:pt x="8639" y="8639"/>
                  </a:cubicBezTo>
                  <a:cubicBezTo>
                    <a:pt x="14170" y="3107"/>
                    <a:pt x="21672" y="0"/>
                    <a:pt x="29494" y="0"/>
                  </a:cubicBezTo>
                  <a:close/>
                </a:path>
              </a:pathLst>
            </a:custGeom>
            <a:blipFill>
              <a:blip r:embed="rId2"/>
              <a:stretch>
                <a:fillRect l="-8092" r="-8092"/>
              </a:stretch>
            </a:blipFill>
          </p:spPr>
        </p:sp>
      </p:grpSp>
      <p:sp>
        <p:nvSpPr>
          <p:cNvPr id="12" name="TextBox 12"/>
          <p:cNvSpPr txBox="1"/>
          <p:nvPr/>
        </p:nvSpPr>
        <p:spPr>
          <a:xfrm>
            <a:off x="1757378" y="2016268"/>
            <a:ext cx="13679577"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BE PREPARED: DOPAS</a:t>
            </a:r>
          </a:p>
        </p:txBody>
      </p:sp>
      <p:sp>
        <p:nvSpPr>
          <p:cNvPr id="13" name="TextBox 13"/>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4" name="TextBox 14"/>
          <p:cNvSpPr txBox="1"/>
          <p:nvPr/>
        </p:nvSpPr>
        <p:spPr>
          <a:xfrm>
            <a:off x="2060891" y="7562250"/>
            <a:ext cx="3496093"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More info on DOPAs</a:t>
            </a:r>
          </a:p>
        </p:txBody>
      </p:sp>
      <p:sp>
        <p:nvSpPr>
          <p:cNvPr id="15" name="TextBox 15"/>
          <p:cNvSpPr txBox="1"/>
          <p:nvPr/>
        </p:nvSpPr>
        <p:spPr>
          <a:xfrm>
            <a:off x="12771934" y="7562250"/>
            <a:ext cx="3312740"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Do it yourself DOPA</a:t>
            </a:r>
          </a:p>
        </p:txBody>
      </p:sp>
      <p:grpSp>
        <p:nvGrpSpPr>
          <p:cNvPr id="16" name="Group 16"/>
          <p:cNvGrpSpPr/>
          <p:nvPr/>
        </p:nvGrpSpPr>
        <p:grpSpPr>
          <a:xfrm>
            <a:off x="1969215" y="3863753"/>
            <a:ext cx="3679446" cy="3679446"/>
            <a:chOff x="0" y="0"/>
            <a:chExt cx="4905929" cy="4905929"/>
          </a:xfrm>
        </p:grpSpPr>
        <p:sp>
          <p:nvSpPr>
            <p:cNvPr id="17" name="Freeform 17"/>
            <p:cNvSpPr/>
            <p:nvPr/>
          </p:nvSpPr>
          <p:spPr>
            <a:xfrm>
              <a:off x="0" y="0"/>
              <a:ext cx="4905929" cy="4905929"/>
            </a:xfrm>
            <a:custGeom>
              <a:avLst/>
              <a:gdLst/>
              <a:ahLst/>
              <a:cxnLst/>
              <a:rect l="l" t="t" r="r" b="b"/>
              <a:pathLst>
                <a:path w="4905929" h="4905929">
                  <a:moveTo>
                    <a:pt x="0" y="0"/>
                  </a:moveTo>
                  <a:lnTo>
                    <a:pt x="4905929" y="0"/>
                  </a:lnTo>
                  <a:lnTo>
                    <a:pt x="4905929" y="4905929"/>
                  </a:lnTo>
                  <a:lnTo>
                    <a:pt x="0" y="49059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8" name="Group 18"/>
          <p:cNvGrpSpPr/>
          <p:nvPr/>
        </p:nvGrpSpPr>
        <p:grpSpPr>
          <a:xfrm>
            <a:off x="12588731" y="3864054"/>
            <a:ext cx="3679145" cy="3679145"/>
            <a:chOff x="0" y="0"/>
            <a:chExt cx="4905527" cy="4905527"/>
          </a:xfrm>
        </p:grpSpPr>
        <p:sp>
          <p:nvSpPr>
            <p:cNvPr id="19" name="Freeform 19"/>
            <p:cNvSpPr/>
            <p:nvPr/>
          </p:nvSpPr>
          <p:spPr>
            <a:xfrm>
              <a:off x="0" y="0"/>
              <a:ext cx="4905527" cy="4905527"/>
            </a:xfrm>
            <a:custGeom>
              <a:avLst/>
              <a:gdLst/>
              <a:ahLst/>
              <a:cxnLst/>
              <a:rect l="l" t="t" r="r" b="b"/>
              <a:pathLst>
                <a:path w="4905527" h="4905527">
                  <a:moveTo>
                    <a:pt x="0" y="0"/>
                  </a:moveTo>
                  <a:lnTo>
                    <a:pt x="4905527" y="0"/>
                  </a:lnTo>
                  <a:lnTo>
                    <a:pt x="4905527" y="4905527"/>
                  </a:lnTo>
                  <a:lnTo>
                    <a:pt x="0" y="490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8074718" y="3864054"/>
            <a:ext cx="7409620" cy="3961667"/>
            <a:chOff x="0" y="0"/>
            <a:chExt cx="1147944" cy="613766"/>
          </a:xfrm>
        </p:grpSpPr>
        <p:sp>
          <p:nvSpPr>
            <p:cNvPr id="11" name="Freeform 11"/>
            <p:cNvSpPr/>
            <p:nvPr/>
          </p:nvSpPr>
          <p:spPr>
            <a:xfrm>
              <a:off x="0" y="0"/>
              <a:ext cx="1147944" cy="613766"/>
            </a:xfrm>
            <a:custGeom>
              <a:avLst/>
              <a:gdLst/>
              <a:ahLst/>
              <a:cxnLst/>
              <a:rect l="l" t="t" r="r" b="b"/>
              <a:pathLst>
                <a:path w="1147944" h="613766">
                  <a:moveTo>
                    <a:pt x="20897" y="0"/>
                  </a:moveTo>
                  <a:lnTo>
                    <a:pt x="1127047" y="0"/>
                  </a:lnTo>
                  <a:cubicBezTo>
                    <a:pt x="1138588" y="0"/>
                    <a:pt x="1147944" y="9356"/>
                    <a:pt x="1147944" y="20897"/>
                  </a:cubicBezTo>
                  <a:lnTo>
                    <a:pt x="1147944" y="592869"/>
                  </a:lnTo>
                  <a:cubicBezTo>
                    <a:pt x="1147944" y="604410"/>
                    <a:pt x="1138588" y="613766"/>
                    <a:pt x="1127047" y="613766"/>
                  </a:cubicBezTo>
                  <a:lnTo>
                    <a:pt x="20897" y="613766"/>
                  </a:lnTo>
                  <a:cubicBezTo>
                    <a:pt x="9356" y="613766"/>
                    <a:pt x="0" y="604410"/>
                    <a:pt x="0" y="592869"/>
                  </a:cubicBezTo>
                  <a:lnTo>
                    <a:pt x="0" y="20897"/>
                  </a:lnTo>
                  <a:cubicBezTo>
                    <a:pt x="0" y="9356"/>
                    <a:pt x="9356" y="0"/>
                    <a:pt x="20897" y="0"/>
                  </a:cubicBezTo>
                  <a:close/>
                </a:path>
              </a:pathLst>
            </a:custGeom>
            <a:blipFill>
              <a:blip r:embed="rId2"/>
              <a:stretch>
                <a:fillRect t="-12230" b="-12230"/>
              </a:stretch>
            </a:blipFill>
          </p:spPr>
        </p:sp>
      </p:grpSp>
      <p:grpSp>
        <p:nvGrpSpPr>
          <p:cNvPr id="12" name="Group 12"/>
          <p:cNvGrpSpPr/>
          <p:nvPr/>
        </p:nvGrpSpPr>
        <p:grpSpPr>
          <a:xfrm>
            <a:off x="2814660" y="3864054"/>
            <a:ext cx="3679145" cy="3679145"/>
            <a:chOff x="0" y="0"/>
            <a:chExt cx="4905527" cy="4905527"/>
          </a:xfrm>
        </p:grpSpPr>
        <p:sp>
          <p:nvSpPr>
            <p:cNvPr id="13" name="Freeform 13"/>
            <p:cNvSpPr/>
            <p:nvPr/>
          </p:nvSpPr>
          <p:spPr>
            <a:xfrm>
              <a:off x="0" y="0"/>
              <a:ext cx="4905527" cy="4905527"/>
            </a:xfrm>
            <a:custGeom>
              <a:avLst/>
              <a:gdLst/>
              <a:ahLst/>
              <a:cxnLst/>
              <a:rect l="l" t="t" r="r" b="b"/>
              <a:pathLst>
                <a:path w="4905527" h="4905527">
                  <a:moveTo>
                    <a:pt x="0" y="0"/>
                  </a:moveTo>
                  <a:lnTo>
                    <a:pt x="4905527" y="0"/>
                  </a:lnTo>
                  <a:lnTo>
                    <a:pt x="4905527" y="4905527"/>
                  </a:lnTo>
                  <a:lnTo>
                    <a:pt x="0" y="4905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4" name="TextBox 14"/>
          <p:cNvSpPr txBox="1"/>
          <p:nvPr/>
        </p:nvSpPr>
        <p:spPr>
          <a:xfrm>
            <a:off x="1757378" y="2016268"/>
            <a:ext cx="14327295"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POWERS OF ATTORNEY</a:t>
            </a:r>
          </a:p>
        </p:txBody>
      </p:sp>
      <p:sp>
        <p:nvSpPr>
          <p:cNvPr id="15" name="TextBox 15"/>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6" name="TextBox 16"/>
          <p:cNvSpPr txBox="1"/>
          <p:nvPr/>
        </p:nvSpPr>
        <p:spPr>
          <a:xfrm>
            <a:off x="2060891" y="7562250"/>
            <a:ext cx="5834062" cy="450744"/>
          </a:xfrm>
          <a:prstGeom prst="rect">
            <a:avLst/>
          </a:prstGeom>
        </p:spPr>
        <p:txBody>
          <a:bodyPr lIns="0" tIns="0" rIns="0" bIns="0" rtlCol="0" anchor="t">
            <a:spAutoFit/>
          </a:bodyPr>
          <a:lstStyle/>
          <a:p>
            <a:pPr algn="l">
              <a:lnSpc>
                <a:spcPts val="3505"/>
              </a:lnSpc>
            </a:pPr>
            <a:r>
              <a:rPr lang="en-US" sz="2504" b="1" spc="62">
                <a:solidFill>
                  <a:srgbClr val="130F54"/>
                </a:solidFill>
                <a:latin typeface="Telegraf Bold"/>
                <a:ea typeface="Telegraf Bold"/>
                <a:cs typeface="Telegraf Bold"/>
                <a:sym typeface="Telegraf Bold"/>
              </a:rPr>
              <a:t>More info on Powers of Attorney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2002607"/>
            <a:ext cx="3329019" cy="6281787"/>
            <a:chOff x="0" y="0"/>
            <a:chExt cx="876779" cy="1654462"/>
          </a:xfrm>
        </p:grpSpPr>
        <p:sp>
          <p:nvSpPr>
            <p:cNvPr id="8" name="Freeform 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9" name="TextBox 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1938721" y="2245451"/>
            <a:ext cx="2966334" cy="5661025"/>
          </a:xfrm>
          <a:prstGeom prst="rect">
            <a:avLst/>
          </a:prstGeom>
        </p:spPr>
        <p:txBody>
          <a:bodyPr lIns="0" tIns="0" rIns="0" bIns="0" rtlCol="0" anchor="t">
            <a:spAutoFit/>
          </a:bodyPr>
          <a:lstStyle/>
          <a:p>
            <a:pPr algn="l">
              <a:lnSpc>
                <a:spcPts val="5599"/>
              </a:lnSpc>
            </a:pPr>
            <a:r>
              <a:rPr lang="en-US" sz="3999" b="1" spc="99">
                <a:solidFill>
                  <a:srgbClr val="FFE06A"/>
                </a:solidFill>
                <a:latin typeface="Telegraf Bold"/>
                <a:ea typeface="Telegraf Bold"/>
                <a:cs typeface="Telegraf Bold"/>
                <a:sym typeface="Telegraf Bold"/>
              </a:rPr>
              <a:t>I want to remain silent.</a:t>
            </a:r>
          </a:p>
          <a:p>
            <a:pPr algn="l">
              <a:lnSpc>
                <a:spcPts val="5599"/>
              </a:lnSpc>
            </a:pPr>
            <a:endParaRPr lang="en-US" sz="3999" b="1" spc="99">
              <a:solidFill>
                <a:srgbClr val="FFE06A"/>
              </a:solidFill>
              <a:latin typeface="Telegraf Bold"/>
              <a:ea typeface="Telegraf Bold"/>
              <a:cs typeface="Telegraf Bold"/>
              <a:sym typeface="Telegraf Bold"/>
            </a:endParaRPr>
          </a:p>
          <a:p>
            <a:pPr algn="l">
              <a:lnSpc>
                <a:spcPts val="5599"/>
              </a:lnSpc>
            </a:pPr>
            <a:r>
              <a:rPr lang="en-US" sz="3999" b="1" spc="99">
                <a:solidFill>
                  <a:srgbClr val="FFE06A"/>
                </a:solidFill>
                <a:latin typeface="Telegraf Bold"/>
                <a:ea typeface="Telegraf Bold"/>
                <a:cs typeface="Telegraf Bold"/>
                <a:sym typeface="Telegraf Bold"/>
              </a:rPr>
              <a:t>Quiero permanec-er en silencio.</a:t>
            </a:r>
          </a:p>
        </p:txBody>
      </p:sp>
      <p:grpSp>
        <p:nvGrpSpPr>
          <p:cNvPr id="12" name="Group 12"/>
          <p:cNvGrpSpPr/>
          <p:nvPr/>
        </p:nvGrpSpPr>
        <p:grpSpPr>
          <a:xfrm>
            <a:off x="13422446" y="1996983"/>
            <a:ext cx="3329019" cy="6281787"/>
            <a:chOff x="0" y="0"/>
            <a:chExt cx="876779" cy="1654462"/>
          </a:xfrm>
        </p:grpSpPr>
        <p:sp>
          <p:nvSpPr>
            <p:cNvPr id="13" name="Freeform 13"/>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14" name="TextBox 14"/>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5" name="Group 15"/>
          <p:cNvGrpSpPr/>
          <p:nvPr/>
        </p:nvGrpSpPr>
        <p:grpSpPr>
          <a:xfrm>
            <a:off x="5503988" y="1996983"/>
            <a:ext cx="3329019" cy="6281787"/>
            <a:chOff x="0" y="0"/>
            <a:chExt cx="876779" cy="1654462"/>
          </a:xfrm>
        </p:grpSpPr>
        <p:sp>
          <p:nvSpPr>
            <p:cNvPr id="16" name="Freeform 16"/>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17" name="TextBox 17"/>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8" name="Group 18"/>
          <p:cNvGrpSpPr/>
          <p:nvPr/>
        </p:nvGrpSpPr>
        <p:grpSpPr>
          <a:xfrm>
            <a:off x="9461657" y="1996983"/>
            <a:ext cx="3329019" cy="6281787"/>
            <a:chOff x="0" y="0"/>
            <a:chExt cx="876779" cy="1654462"/>
          </a:xfrm>
        </p:grpSpPr>
        <p:sp>
          <p:nvSpPr>
            <p:cNvPr id="19" name="Freeform 19"/>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20" name="TextBox 20"/>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21" name="TextBox 21"/>
          <p:cNvSpPr txBox="1"/>
          <p:nvPr/>
        </p:nvSpPr>
        <p:spPr>
          <a:xfrm>
            <a:off x="5724338" y="2254976"/>
            <a:ext cx="2888318" cy="5597642"/>
          </a:xfrm>
          <a:prstGeom prst="rect">
            <a:avLst/>
          </a:prstGeom>
        </p:spPr>
        <p:txBody>
          <a:bodyPr lIns="0" tIns="0" rIns="0" bIns="0" rtlCol="0" anchor="t">
            <a:spAutoFit/>
          </a:bodyPr>
          <a:lstStyle/>
          <a:p>
            <a:pPr algn="l">
              <a:lnSpc>
                <a:spcPts val="4893"/>
              </a:lnSpc>
            </a:pPr>
            <a:r>
              <a:rPr lang="en-US" sz="3495" b="1" spc="87">
                <a:solidFill>
                  <a:srgbClr val="FFE06A"/>
                </a:solidFill>
                <a:latin typeface="Telegraf Bold"/>
                <a:ea typeface="Telegraf Bold"/>
                <a:cs typeface="Telegraf Bold"/>
                <a:sym typeface="Telegraf Bold"/>
              </a:rPr>
              <a:t>I don’t consent to a search.</a:t>
            </a:r>
          </a:p>
          <a:p>
            <a:pPr algn="l">
              <a:lnSpc>
                <a:spcPts val="4893"/>
              </a:lnSpc>
            </a:pPr>
            <a:endParaRPr lang="en-US" sz="3495" b="1" spc="87">
              <a:solidFill>
                <a:srgbClr val="FFE06A"/>
              </a:solidFill>
              <a:latin typeface="Telegraf Bold"/>
              <a:ea typeface="Telegraf Bold"/>
              <a:cs typeface="Telegraf Bold"/>
              <a:sym typeface="Telegraf Bold"/>
            </a:endParaRPr>
          </a:p>
          <a:p>
            <a:pPr algn="l">
              <a:lnSpc>
                <a:spcPts val="4893"/>
              </a:lnSpc>
            </a:pPr>
            <a:r>
              <a:rPr lang="en-US" sz="3495" b="1" spc="87">
                <a:solidFill>
                  <a:srgbClr val="FFE06A"/>
                </a:solidFill>
                <a:latin typeface="Telegraf Bold"/>
                <a:ea typeface="Telegraf Bold"/>
                <a:cs typeface="Telegraf Bold"/>
                <a:sym typeface="Telegraf Bold"/>
              </a:rPr>
              <a:t>No doy mi consenti-miento para una búsqueda.</a:t>
            </a:r>
          </a:p>
        </p:txBody>
      </p:sp>
      <p:sp>
        <p:nvSpPr>
          <p:cNvPr id="22" name="TextBox 22"/>
          <p:cNvSpPr txBox="1"/>
          <p:nvPr/>
        </p:nvSpPr>
        <p:spPr>
          <a:xfrm>
            <a:off x="9764528" y="2235926"/>
            <a:ext cx="2723278" cy="5553076"/>
          </a:xfrm>
          <a:prstGeom prst="rect">
            <a:avLst/>
          </a:prstGeom>
        </p:spPr>
        <p:txBody>
          <a:bodyPr lIns="0" tIns="0" rIns="0" bIns="0" rtlCol="0" anchor="t">
            <a:spAutoFit/>
          </a:bodyPr>
          <a:lstStyle/>
          <a:p>
            <a:pPr algn="l">
              <a:lnSpc>
                <a:spcPts val="6299"/>
              </a:lnSpc>
            </a:pPr>
            <a:r>
              <a:rPr lang="en-US" sz="4499" b="1" spc="112">
                <a:solidFill>
                  <a:srgbClr val="FFE06A"/>
                </a:solidFill>
                <a:latin typeface="Telegraf Bold"/>
                <a:ea typeface="Telegraf Bold"/>
                <a:cs typeface="Telegraf Bold"/>
                <a:sym typeface="Telegraf Bold"/>
              </a:rPr>
              <a:t>Am I free to go?</a:t>
            </a:r>
          </a:p>
          <a:p>
            <a:pPr algn="l">
              <a:lnSpc>
                <a:spcPts val="6299"/>
              </a:lnSpc>
            </a:pPr>
            <a:endParaRPr lang="en-US" sz="4499" b="1" spc="112">
              <a:solidFill>
                <a:srgbClr val="FFE06A"/>
              </a:solidFill>
              <a:latin typeface="Telegraf Bold"/>
              <a:ea typeface="Telegraf Bold"/>
              <a:cs typeface="Telegraf Bold"/>
              <a:sym typeface="Telegraf Bold"/>
            </a:endParaRPr>
          </a:p>
          <a:p>
            <a:pPr algn="l">
              <a:lnSpc>
                <a:spcPts val="6299"/>
              </a:lnSpc>
            </a:pPr>
            <a:r>
              <a:rPr lang="en-US" sz="4499" b="1" spc="112">
                <a:solidFill>
                  <a:srgbClr val="FFE06A"/>
                </a:solidFill>
                <a:latin typeface="Telegraf Bold"/>
                <a:ea typeface="Telegraf Bold"/>
                <a:cs typeface="Telegraf Bold"/>
                <a:sym typeface="Telegraf Bold"/>
              </a:rPr>
              <a:t>¿Soy libre de irme?</a:t>
            </a:r>
          </a:p>
        </p:txBody>
      </p:sp>
      <p:sp>
        <p:nvSpPr>
          <p:cNvPr id="23" name="TextBox 23"/>
          <p:cNvSpPr txBox="1"/>
          <p:nvPr/>
        </p:nvSpPr>
        <p:spPr>
          <a:xfrm>
            <a:off x="13724126" y="2254976"/>
            <a:ext cx="2711710" cy="4978400"/>
          </a:xfrm>
          <a:prstGeom prst="rect">
            <a:avLst/>
          </a:prstGeom>
        </p:spPr>
        <p:txBody>
          <a:bodyPr lIns="0" tIns="0" rIns="0" bIns="0" rtlCol="0" anchor="t">
            <a:spAutoFit/>
          </a:bodyPr>
          <a:lstStyle/>
          <a:p>
            <a:pPr algn="l">
              <a:lnSpc>
                <a:spcPts val="4900"/>
              </a:lnSpc>
            </a:pPr>
            <a:r>
              <a:rPr lang="en-US" sz="3500" b="1" spc="87">
                <a:solidFill>
                  <a:srgbClr val="FFE06A"/>
                </a:solidFill>
                <a:latin typeface="Telegraf Bold"/>
                <a:ea typeface="Telegraf Bold"/>
                <a:cs typeface="Telegraf Bold"/>
                <a:sym typeface="Telegraf Bold"/>
              </a:rPr>
              <a:t>I want to speak to an attorney.</a:t>
            </a:r>
          </a:p>
          <a:p>
            <a:pPr algn="l">
              <a:lnSpc>
                <a:spcPts val="4900"/>
              </a:lnSpc>
            </a:pPr>
            <a:endParaRPr lang="en-US" sz="3500" b="1" spc="87">
              <a:solidFill>
                <a:srgbClr val="FFE06A"/>
              </a:solidFill>
              <a:latin typeface="Telegraf Bold"/>
              <a:ea typeface="Telegraf Bold"/>
              <a:cs typeface="Telegraf Bold"/>
              <a:sym typeface="Telegraf Bold"/>
            </a:endParaRPr>
          </a:p>
          <a:p>
            <a:pPr algn="l">
              <a:lnSpc>
                <a:spcPts val="4900"/>
              </a:lnSpc>
            </a:pPr>
            <a:r>
              <a:rPr lang="en-US" sz="3500" b="1" spc="87">
                <a:solidFill>
                  <a:srgbClr val="FFE06A"/>
                </a:solidFill>
                <a:latin typeface="Telegraf Bold"/>
                <a:ea typeface="Telegraf Bold"/>
                <a:cs typeface="Telegraf Bold"/>
                <a:sym typeface="Telegraf Bold"/>
              </a:rPr>
              <a:t>Quiero hablar con un abogado.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3616411"/>
            <a:ext cx="14842541" cy="4058930"/>
            <a:chOff x="0" y="0"/>
            <a:chExt cx="2299498" cy="628835"/>
          </a:xfrm>
        </p:grpSpPr>
        <p:sp>
          <p:nvSpPr>
            <p:cNvPr id="8" name="Freeform 8"/>
            <p:cNvSpPr/>
            <p:nvPr/>
          </p:nvSpPr>
          <p:spPr>
            <a:xfrm>
              <a:off x="0" y="0"/>
              <a:ext cx="2299498" cy="628835"/>
            </a:xfrm>
            <a:custGeom>
              <a:avLst/>
              <a:gdLst/>
              <a:ahLst/>
              <a:cxnLst/>
              <a:rect l="l" t="t" r="r" b="b"/>
              <a:pathLst>
                <a:path w="2299498" h="628835">
                  <a:moveTo>
                    <a:pt x="10432" y="0"/>
                  </a:moveTo>
                  <a:lnTo>
                    <a:pt x="2289066" y="0"/>
                  </a:lnTo>
                  <a:cubicBezTo>
                    <a:pt x="2294827" y="0"/>
                    <a:pt x="2299498" y="4671"/>
                    <a:pt x="2299498" y="10432"/>
                  </a:cubicBezTo>
                  <a:lnTo>
                    <a:pt x="2299498" y="618402"/>
                  </a:lnTo>
                  <a:cubicBezTo>
                    <a:pt x="2299498" y="621169"/>
                    <a:pt x="2298399" y="623823"/>
                    <a:pt x="2296443" y="625779"/>
                  </a:cubicBezTo>
                  <a:cubicBezTo>
                    <a:pt x="2294486" y="627735"/>
                    <a:pt x="2291833" y="628835"/>
                    <a:pt x="2289066" y="628835"/>
                  </a:cubicBezTo>
                  <a:lnTo>
                    <a:pt x="10432" y="628835"/>
                  </a:lnTo>
                  <a:cubicBezTo>
                    <a:pt x="7665" y="628835"/>
                    <a:pt x="5012" y="627735"/>
                    <a:pt x="3055" y="625779"/>
                  </a:cubicBezTo>
                  <a:cubicBezTo>
                    <a:pt x="1099" y="623823"/>
                    <a:pt x="0" y="621169"/>
                    <a:pt x="0" y="618402"/>
                  </a:cubicBezTo>
                  <a:lnTo>
                    <a:pt x="0" y="10432"/>
                  </a:lnTo>
                  <a:cubicBezTo>
                    <a:pt x="0" y="7665"/>
                    <a:pt x="1099" y="5012"/>
                    <a:pt x="3055" y="3055"/>
                  </a:cubicBezTo>
                  <a:cubicBezTo>
                    <a:pt x="5012" y="1099"/>
                    <a:pt x="7665" y="0"/>
                    <a:pt x="10432" y="0"/>
                  </a:cubicBezTo>
                  <a:close/>
                </a:path>
              </a:pathLst>
            </a:custGeom>
            <a:blipFill>
              <a:blip r:embed="rId2"/>
              <a:stretch>
                <a:fillRect t="-104846" b="-69078"/>
              </a:stretch>
            </a:blipFill>
          </p:spPr>
        </p:sp>
      </p:grpSp>
      <p:sp>
        <p:nvSpPr>
          <p:cNvPr id="9" name="TextBox 9"/>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0" name="TextBox 10"/>
          <p:cNvSpPr txBox="1"/>
          <p:nvPr/>
        </p:nvSpPr>
        <p:spPr>
          <a:xfrm>
            <a:off x="1757378" y="2016268"/>
            <a:ext cx="14327295"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ROLEPLAY ACTIVITY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619250"/>
            <a:ext cx="16230600" cy="7048500"/>
            <a:chOff x="0" y="0"/>
            <a:chExt cx="2514545" cy="1091997"/>
          </a:xfrm>
        </p:grpSpPr>
        <p:sp>
          <p:nvSpPr>
            <p:cNvPr id="6" name="Freeform 6"/>
            <p:cNvSpPr/>
            <p:nvPr/>
          </p:nvSpPr>
          <p:spPr>
            <a:xfrm>
              <a:off x="0" y="0"/>
              <a:ext cx="2514545" cy="1091997"/>
            </a:xfrm>
            <a:custGeom>
              <a:avLst/>
              <a:gdLst/>
              <a:ahLst/>
              <a:cxnLst/>
              <a:rect l="l" t="t" r="r" b="b"/>
              <a:pathLst>
                <a:path w="2514545" h="1091997">
                  <a:moveTo>
                    <a:pt x="0" y="0"/>
                  </a:moveTo>
                  <a:lnTo>
                    <a:pt x="2514545" y="0"/>
                  </a:lnTo>
                  <a:lnTo>
                    <a:pt x="2514545" y="1091997"/>
                  </a:lnTo>
                  <a:lnTo>
                    <a:pt x="0" y="1091997"/>
                  </a:lnTo>
                  <a:close/>
                </a:path>
              </a:pathLst>
            </a:custGeom>
            <a:blipFill>
              <a:blip r:embed="rId2"/>
              <a:stretch>
                <a:fillRect t="-26852" b="-26852"/>
              </a:stretch>
            </a:blipFill>
          </p:spPr>
        </p:sp>
      </p:grpSp>
      <p:grpSp>
        <p:nvGrpSpPr>
          <p:cNvPr id="7" name="Group 7"/>
          <p:cNvGrpSpPr/>
          <p:nvPr/>
        </p:nvGrpSpPr>
        <p:grpSpPr>
          <a:xfrm rot="-10800000">
            <a:off x="1028700" y="2887556"/>
            <a:ext cx="16230600" cy="5780194"/>
            <a:chOff x="0" y="0"/>
            <a:chExt cx="4274726" cy="1522356"/>
          </a:xfrm>
        </p:grpSpPr>
        <p:sp>
          <p:nvSpPr>
            <p:cNvPr id="8" name="Freeform 8"/>
            <p:cNvSpPr/>
            <p:nvPr/>
          </p:nvSpPr>
          <p:spPr>
            <a:xfrm>
              <a:off x="0" y="0"/>
              <a:ext cx="4274726" cy="1522356"/>
            </a:xfrm>
            <a:custGeom>
              <a:avLst/>
              <a:gdLst/>
              <a:ahLst/>
              <a:cxnLst/>
              <a:rect l="l" t="t" r="r" b="b"/>
              <a:pathLst>
                <a:path w="4274726" h="1522356">
                  <a:moveTo>
                    <a:pt x="0" y="0"/>
                  </a:moveTo>
                  <a:lnTo>
                    <a:pt x="4274726" y="0"/>
                  </a:lnTo>
                  <a:lnTo>
                    <a:pt x="4274726" y="1522356"/>
                  </a:lnTo>
                  <a:lnTo>
                    <a:pt x="0" y="1522356"/>
                  </a:lnTo>
                  <a:close/>
                </a:path>
              </a:pathLst>
            </a:custGeom>
            <a:gradFill rotWithShape="1">
              <a:gsLst>
                <a:gs pos="0">
                  <a:srgbClr val="000000">
                    <a:alpha val="55000"/>
                  </a:srgbClr>
                </a:gs>
                <a:gs pos="100000">
                  <a:srgbClr val="FFFFFF">
                    <a:alpha val="0"/>
                  </a:srgbClr>
                </a:gs>
              </a:gsLst>
              <a:lin ang="5400000"/>
            </a:gradFill>
          </p:spPr>
        </p:sp>
        <p:sp>
          <p:nvSpPr>
            <p:cNvPr id="9" name="TextBox 9"/>
            <p:cNvSpPr txBox="1"/>
            <p:nvPr/>
          </p:nvSpPr>
          <p:spPr>
            <a:xfrm>
              <a:off x="0" y="9525"/>
              <a:ext cx="4274726" cy="1512831"/>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161906" y="3057902"/>
            <a:ext cx="15900086" cy="4110909"/>
            <a:chOff x="0" y="0"/>
            <a:chExt cx="1363653" cy="352567"/>
          </a:xfrm>
        </p:grpSpPr>
        <p:sp>
          <p:nvSpPr>
            <p:cNvPr id="11" name="Freeform 11"/>
            <p:cNvSpPr/>
            <p:nvPr/>
          </p:nvSpPr>
          <p:spPr>
            <a:xfrm>
              <a:off x="0" y="0"/>
              <a:ext cx="1363653" cy="352567"/>
            </a:xfrm>
            <a:custGeom>
              <a:avLst/>
              <a:gdLst/>
              <a:ahLst/>
              <a:cxnLst/>
              <a:rect l="l" t="t" r="r" b="b"/>
              <a:pathLst>
                <a:path w="1363653" h="352567">
                  <a:moveTo>
                    <a:pt x="75698" y="0"/>
                  </a:moveTo>
                  <a:lnTo>
                    <a:pt x="1287955" y="0"/>
                  </a:lnTo>
                  <a:cubicBezTo>
                    <a:pt x="1329762" y="0"/>
                    <a:pt x="1363653" y="33891"/>
                    <a:pt x="1363653" y="75698"/>
                  </a:cubicBezTo>
                  <a:lnTo>
                    <a:pt x="1363653" y="276870"/>
                  </a:lnTo>
                  <a:cubicBezTo>
                    <a:pt x="1363653" y="318676"/>
                    <a:pt x="1329762" y="352567"/>
                    <a:pt x="1287955" y="352567"/>
                  </a:cubicBezTo>
                  <a:lnTo>
                    <a:pt x="75698" y="352567"/>
                  </a:lnTo>
                  <a:cubicBezTo>
                    <a:pt x="33891" y="352567"/>
                    <a:pt x="0" y="318676"/>
                    <a:pt x="0" y="276870"/>
                  </a:cubicBezTo>
                  <a:lnTo>
                    <a:pt x="0" y="75698"/>
                  </a:lnTo>
                  <a:cubicBezTo>
                    <a:pt x="0" y="33891"/>
                    <a:pt x="33891" y="0"/>
                    <a:pt x="75698" y="0"/>
                  </a:cubicBezTo>
                  <a:close/>
                </a:path>
              </a:pathLst>
            </a:custGeom>
            <a:solidFill>
              <a:srgbClr val="EF404E">
                <a:alpha val="49804"/>
              </a:srgbClr>
            </a:solidFill>
          </p:spPr>
        </p:sp>
        <p:sp>
          <p:nvSpPr>
            <p:cNvPr id="12" name="TextBox 12"/>
            <p:cNvSpPr txBox="1"/>
            <p:nvPr/>
          </p:nvSpPr>
          <p:spPr>
            <a:xfrm>
              <a:off x="0" y="9525"/>
              <a:ext cx="1363653" cy="343042"/>
            </a:xfrm>
            <a:prstGeom prst="rect">
              <a:avLst/>
            </a:prstGeom>
          </p:spPr>
          <p:txBody>
            <a:bodyPr lIns="50800" tIns="50800" rIns="50800" bIns="50800" rtlCol="0" anchor="ctr"/>
            <a:lstStyle/>
            <a:p>
              <a:pPr algn="ctr">
                <a:lnSpc>
                  <a:spcPts val="2004"/>
                </a:lnSpc>
              </a:pPr>
              <a:endParaRPr/>
            </a:p>
          </p:txBody>
        </p:sp>
      </p:grpSp>
      <p:sp>
        <p:nvSpPr>
          <p:cNvPr id="13" name="Freeform 13"/>
          <p:cNvSpPr/>
          <p:nvPr/>
        </p:nvSpPr>
        <p:spPr>
          <a:xfrm>
            <a:off x="6808199" y="2807699"/>
            <a:ext cx="4671602" cy="4671602"/>
          </a:xfrm>
          <a:custGeom>
            <a:avLst/>
            <a:gdLst/>
            <a:ahLst/>
            <a:cxnLst/>
            <a:rect l="l" t="t" r="r" b="b"/>
            <a:pathLst>
              <a:path w="4671602" h="4671602">
                <a:moveTo>
                  <a:pt x="0" y="0"/>
                </a:moveTo>
                <a:lnTo>
                  <a:pt x="4671602" y="0"/>
                </a:lnTo>
                <a:lnTo>
                  <a:pt x="4671602" y="4671602"/>
                </a:lnTo>
                <a:lnTo>
                  <a:pt x="0" y="4671602"/>
                </a:lnTo>
                <a:lnTo>
                  <a:pt x="0" y="0"/>
                </a:lnTo>
                <a:close/>
              </a:path>
            </a:pathLst>
          </a:custGeom>
          <a:blipFill>
            <a:blip r:embed="rId3"/>
            <a:stretch>
              <a:fillRect/>
            </a:stretch>
          </a:blipFill>
        </p:spPr>
      </p:sp>
      <p:sp>
        <p:nvSpPr>
          <p:cNvPr id="14" name="TextBox 14"/>
          <p:cNvSpPr txBox="1"/>
          <p:nvPr/>
        </p:nvSpPr>
        <p:spPr>
          <a:xfrm>
            <a:off x="1335311" y="1215962"/>
            <a:ext cx="5114486"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grpSp>
        <p:nvGrpSpPr>
          <p:cNvPr id="15" name="Group 15"/>
          <p:cNvGrpSpPr/>
          <p:nvPr/>
        </p:nvGrpSpPr>
        <p:grpSpPr>
          <a:xfrm>
            <a:off x="2342756" y="3286497"/>
            <a:ext cx="3189767" cy="3189767"/>
            <a:chOff x="0" y="0"/>
            <a:chExt cx="4253023" cy="4253023"/>
          </a:xfrm>
        </p:grpSpPr>
        <p:sp>
          <p:nvSpPr>
            <p:cNvPr id="16" name="Freeform 16"/>
            <p:cNvSpPr/>
            <p:nvPr/>
          </p:nvSpPr>
          <p:spPr>
            <a:xfrm>
              <a:off x="0" y="0"/>
              <a:ext cx="4253023" cy="4253023"/>
            </a:xfrm>
            <a:custGeom>
              <a:avLst/>
              <a:gdLst/>
              <a:ahLst/>
              <a:cxnLst/>
              <a:rect l="l" t="t" r="r" b="b"/>
              <a:pathLst>
                <a:path w="4253023" h="4253023">
                  <a:moveTo>
                    <a:pt x="0" y="0"/>
                  </a:moveTo>
                  <a:lnTo>
                    <a:pt x="4253023" y="0"/>
                  </a:lnTo>
                  <a:lnTo>
                    <a:pt x="4253023" y="4253023"/>
                  </a:lnTo>
                  <a:lnTo>
                    <a:pt x="0" y="42530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7" name="TextBox 17"/>
          <p:cNvSpPr txBox="1"/>
          <p:nvPr/>
        </p:nvSpPr>
        <p:spPr>
          <a:xfrm>
            <a:off x="2342756" y="6619388"/>
            <a:ext cx="3189767" cy="289031"/>
          </a:xfrm>
          <a:prstGeom prst="rect">
            <a:avLst/>
          </a:prstGeom>
        </p:spPr>
        <p:txBody>
          <a:bodyPr lIns="0" tIns="0" rIns="0" bIns="0" rtlCol="0" anchor="t">
            <a:spAutoFit/>
          </a:bodyPr>
          <a:lstStyle/>
          <a:p>
            <a:pPr algn="ctr">
              <a:lnSpc>
                <a:spcPts val="2004"/>
              </a:lnSpc>
              <a:spcBef>
                <a:spcPct val="0"/>
              </a:spcBef>
            </a:pPr>
            <a:r>
              <a:rPr lang="en-US" sz="2004" b="1" spc="50">
                <a:solidFill>
                  <a:srgbClr val="FFFFFF"/>
                </a:solidFill>
                <a:latin typeface="Telegraf Bold"/>
                <a:ea typeface="Telegraf Bold"/>
                <a:cs typeface="Telegraf Bold"/>
                <a:sym typeface="Telegraf Bold"/>
              </a:rPr>
              <a:t>KNOW YOUR RIGHTS</a:t>
            </a:r>
          </a:p>
        </p:txBody>
      </p:sp>
      <p:grpSp>
        <p:nvGrpSpPr>
          <p:cNvPr id="18" name="Group 18"/>
          <p:cNvGrpSpPr/>
          <p:nvPr/>
        </p:nvGrpSpPr>
        <p:grpSpPr>
          <a:xfrm>
            <a:off x="12645158" y="3286497"/>
            <a:ext cx="3189767" cy="3189767"/>
            <a:chOff x="0" y="0"/>
            <a:chExt cx="4253023" cy="4253023"/>
          </a:xfrm>
        </p:grpSpPr>
        <p:sp>
          <p:nvSpPr>
            <p:cNvPr id="19" name="Freeform 19"/>
            <p:cNvSpPr/>
            <p:nvPr/>
          </p:nvSpPr>
          <p:spPr>
            <a:xfrm>
              <a:off x="0" y="0"/>
              <a:ext cx="4253023" cy="4253023"/>
            </a:xfrm>
            <a:custGeom>
              <a:avLst/>
              <a:gdLst/>
              <a:ahLst/>
              <a:cxnLst/>
              <a:rect l="l" t="t" r="r" b="b"/>
              <a:pathLst>
                <a:path w="4253023" h="4253023">
                  <a:moveTo>
                    <a:pt x="0" y="0"/>
                  </a:moveTo>
                  <a:lnTo>
                    <a:pt x="4253023" y="0"/>
                  </a:lnTo>
                  <a:lnTo>
                    <a:pt x="4253023" y="4253023"/>
                  </a:lnTo>
                  <a:lnTo>
                    <a:pt x="0" y="4253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0" name="TextBox 20"/>
          <p:cNvSpPr txBox="1"/>
          <p:nvPr/>
        </p:nvSpPr>
        <p:spPr>
          <a:xfrm>
            <a:off x="12645158" y="6619388"/>
            <a:ext cx="3189767" cy="289031"/>
          </a:xfrm>
          <a:prstGeom prst="rect">
            <a:avLst/>
          </a:prstGeom>
        </p:spPr>
        <p:txBody>
          <a:bodyPr lIns="0" tIns="0" rIns="0" bIns="0" rtlCol="0" anchor="t">
            <a:spAutoFit/>
          </a:bodyPr>
          <a:lstStyle/>
          <a:p>
            <a:pPr algn="ctr">
              <a:lnSpc>
                <a:spcPts val="2004"/>
              </a:lnSpc>
              <a:spcBef>
                <a:spcPct val="0"/>
              </a:spcBef>
            </a:pPr>
            <a:r>
              <a:rPr lang="en-US" sz="2004" b="1" spc="50">
                <a:solidFill>
                  <a:srgbClr val="FFFFFF"/>
                </a:solidFill>
                <a:latin typeface="Telegraf Bold"/>
                <a:ea typeface="Telegraf Bold"/>
                <a:cs typeface="Telegraf Bold"/>
                <a:sym typeface="Telegraf Bold"/>
              </a:rPr>
              <a:t>REQUEST ASSISTANCE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7" name="Group 7"/>
          <p:cNvGrpSpPr/>
          <p:nvPr/>
        </p:nvGrpSpPr>
        <p:grpSpPr>
          <a:xfrm>
            <a:off x="1757378" y="2002607"/>
            <a:ext cx="3329019" cy="6281787"/>
            <a:chOff x="0" y="0"/>
            <a:chExt cx="876779" cy="1654462"/>
          </a:xfrm>
        </p:grpSpPr>
        <p:sp>
          <p:nvSpPr>
            <p:cNvPr id="8" name="Freeform 8"/>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9" name="TextBox 9"/>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1938721" y="2245451"/>
            <a:ext cx="2966334" cy="5661025"/>
          </a:xfrm>
          <a:prstGeom prst="rect">
            <a:avLst/>
          </a:prstGeom>
        </p:spPr>
        <p:txBody>
          <a:bodyPr lIns="0" tIns="0" rIns="0" bIns="0" rtlCol="0" anchor="t">
            <a:spAutoFit/>
          </a:bodyPr>
          <a:lstStyle/>
          <a:p>
            <a:pPr algn="l">
              <a:lnSpc>
                <a:spcPts val="5599"/>
              </a:lnSpc>
            </a:pPr>
            <a:r>
              <a:rPr lang="en-US" sz="3999" b="1" spc="99">
                <a:solidFill>
                  <a:srgbClr val="FFE06A"/>
                </a:solidFill>
                <a:latin typeface="Telegraf Bold"/>
                <a:ea typeface="Telegraf Bold"/>
                <a:cs typeface="Telegraf Bold"/>
                <a:sym typeface="Telegraf Bold"/>
              </a:rPr>
              <a:t>I want to remain silent.</a:t>
            </a:r>
          </a:p>
          <a:p>
            <a:pPr algn="l">
              <a:lnSpc>
                <a:spcPts val="5599"/>
              </a:lnSpc>
            </a:pPr>
            <a:endParaRPr lang="en-US" sz="3999" b="1" spc="99">
              <a:solidFill>
                <a:srgbClr val="FFE06A"/>
              </a:solidFill>
              <a:latin typeface="Telegraf Bold"/>
              <a:ea typeface="Telegraf Bold"/>
              <a:cs typeface="Telegraf Bold"/>
              <a:sym typeface="Telegraf Bold"/>
            </a:endParaRPr>
          </a:p>
          <a:p>
            <a:pPr algn="l">
              <a:lnSpc>
                <a:spcPts val="5599"/>
              </a:lnSpc>
            </a:pPr>
            <a:r>
              <a:rPr lang="en-US" sz="3999" b="1" spc="99">
                <a:solidFill>
                  <a:srgbClr val="FFE06A"/>
                </a:solidFill>
                <a:latin typeface="Telegraf Bold"/>
                <a:ea typeface="Telegraf Bold"/>
                <a:cs typeface="Telegraf Bold"/>
                <a:sym typeface="Telegraf Bold"/>
              </a:rPr>
              <a:t>Quiero permanec-er en silencio.</a:t>
            </a:r>
          </a:p>
        </p:txBody>
      </p:sp>
      <p:grpSp>
        <p:nvGrpSpPr>
          <p:cNvPr id="12" name="Group 12"/>
          <p:cNvGrpSpPr/>
          <p:nvPr/>
        </p:nvGrpSpPr>
        <p:grpSpPr>
          <a:xfrm>
            <a:off x="13422446" y="1996983"/>
            <a:ext cx="3329019" cy="6281787"/>
            <a:chOff x="0" y="0"/>
            <a:chExt cx="876779" cy="1654462"/>
          </a:xfrm>
        </p:grpSpPr>
        <p:sp>
          <p:nvSpPr>
            <p:cNvPr id="13" name="Freeform 13"/>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14" name="TextBox 14"/>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5" name="Group 15"/>
          <p:cNvGrpSpPr/>
          <p:nvPr/>
        </p:nvGrpSpPr>
        <p:grpSpPr>
          <a:xfrm>
            <a:off x="5503988" y="1996983"/>
            <a:ext cx="3329019" cy="6281787"/>
            <a:chOff x="0" y="0"/>
            <a:chExt cx="876779" cy="1654462"/>
          </a:xfrm>
        </p:grpSpPr>
        <p:sp>
          <p:nvSpPr>
            <p:cNvPr id="16" name="Freeform 16"/>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17" name="TextBox 17"/>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grpSp>
        <p:nvGrpSpPr>
          <p:cNvPr id="18" name="Group 18"/>
          <p:cNvGrpSpPr/>
          <p:nvPr/>
        </p:nvGrpSpPr>
        <p:grpSpPr>
          <a:xfrm>
            <a:off x="9461657" y="1996983"/>
            <a:ext cx="3329019" cy="6281787"/>
            <a:chOff x="0" y="0"/>
            <a:chExt cx="876779" cy="1654462"/>
          </a:xfrm>
        </p:grpSpPr>
        <p:sp>
          <p:nvSpPr>
            <p:cNvPr id="19" name="Freeform 19"/>
            <p:cNvSpPr/>
            <p:nvPr/>
          </p:nvSpPr>
          <p:spPr>
            <a:xfrm>
              <a:off x="0" y="0"/>
              <a:ext cx="876779" cy="1654462"/>
            </a:xfrm>
            <a:custGeom>
              <a:avLst/>
              <a:gdLst/>
              <a:ahLst/>
              <a:cxnLst/>
              <a:rect l="l" t="t" r="r" b="b"/>
              <a:pathLst>
                <a:path w="876779" h="1654462">
                  <a:moveTo>
                    <a:pt x="69768" y="0"/>
                  </a:moveTo>
                  <a:lnTo>
                    <a:pt x="807011" y="0"/>
                  </a:lnTo>
                  <a:cubicBezTo>
                    <a:pt x="825515" y="0"/>
                    <a:pt x="843260" y="7350"/>
                    <a:pt x="856344" y="20434"/>
                  </a:cubicBezTo>
                  <a:cubicBezTo>
                    <a:pt x="869428" y="33518"/>
                    <a:pt x="876779" y="51264"/>
                    <a:pt x="876779" y="69768"/>
                  </a:cubicBezTo>
                  <a:lnTo>
                    <a:pt x="876779" y="1584695"/>
                  </a:lnTo>
                  <a:cubicBezTo>
                    <a:pt x="876779" y="1623226"/>
                    <a:pt x="845543" y="1654462"/>
                    <a:pt x="807011" y="1654462"/>
                  </a:cubicBezTo>
                  <a:lnTo>
                    <a:pt x="69768" y="1654462"/>
                  </a:lnTo>
                  <a:cubicBezTo>
                    <a:pt x="51264" y="1654462"/>
                    <a:pt x="33518" y="1647112"/>
                    <a:pt x="20434" y="1634028"/>
                  </a:cubicBezTo>
                  <a:cubicBezTo>
                    <a:pt x="7350" y="1620944"/>
                    <a:pt x="0" y="1603198"/>
                    <a:pt x="0" y="1584695"/>
                  </a:cubicBezTo>
                  <a:lnTo>
                    <a:pt x="0" y="69768"/>
                  </a:lnTo>
                  <a:cubicBezTo>
                    <a:pt x="0" y="51264"/>
                    <a:pt x="7350" y="33518"/>
                    <a:pt x="20434" y="20434"/>
                  </a:cubicBezTo>
                  <a:cubicBezTo>
                    <a:pt x="33518" y="7350"/>
                    <a:pt x="51264" y="0"/>
                    <a:pt x="69768" y="0"/>
                  </a:cubicBezTo>
                  <a:close/>
                </a:path>
              </a:pathLst>
            </a:custGeom>
            <a:solidFill>
              <a:srgbClr val="EF404E"/>
            </a:solidFill>
            <a:ln w="28575" cap="rnd">
              <a:gradFill>
                <a:gsLst>
                  <a:gs pos="0">
                    <a:srgbClr val="000000">
                      <a:alpha val="55000"/>
                    </a:srgbClr>
                  </a:gs>
                  <a:gs pos="100000">
                    <a:srgbClr val="FFFFFF">
                      <a:alpha val="0"/>
                    </a:srgbClr>
                  </a:gs>
                </a:gsLst>
                <a:lin ang="5400000"/>
              </a:gradFill>
              <a:prstDash val="solid"/>
              <a:round/>
            </a:ln>
          </p:spPr>
        </p:sp>
        <p:sp>
          <p:nvSpPr>
            <p:cNvPr id="20" name="TextBox 20"/>
            <p:cNvSpPr txBox="1"/>
            <p:nvPr/>
          </p:nvSpPr>
          <p:spPr>
            <a:xfrm>
              <a:off x="0" y="9525"/>
              <a:ext cx="876779" cy="1644937"/>
            </a:xfrm>
            <a:prstGeom prst="rect">
              <a:avLst/>
            </a:prstGeom>
          </p:spPr>
          <p:txBody>
            <a:bodyPr lIns="50800" tIns="50800" rIns="50800" bIns="50800" rtlCol="0" anchor="ctr"/>
            <a:lstStyle/>
            <a:p>
              <a:pPr algn="ctr">
                <a:lnSpc>
                  <a:spcPts val="2004"/>
                </a:lnSpc>
              </a:pPr>
              <a:endParaRPr/>
            </a:p>
          </p:txBody>
        </p:sp>
      </p:grpSp>
      <p:sp>
        <p:nvSpPr>
          <p:cNvPr id="21" name="TextBox 21"/>
          <p:cNvSpPr txBox="1"/>
          <p:nvPr/>
        </p:nvSpPr>
        <p:spPr>
          <a:xfrm>
            <a:off x="5724338" y="2254976"/>
            <a:ext cx="2888318" cy="5597642"/>
          </a:xfrm>
          <a:prstGeom prst="rect">
            <a:avLst/>
          </a:prstGeom>
        </p:spPr>
        <p:txBody>
          <a:bodyPr lIns="0" tIns="0" rIns="0" bIns="0" rtlCol="0" anchor="t">
            <a:spAutoFit/>
          </a:bodyPr>
          <a:lstStyle/>
          <a:p>
            <a:pPr algn="l">
              <a:lnSpc>
                <a:spcPts val="4893"/>
              </a:lnSpc>
            </a:pPr>
            <a:r>
              <a:rPr lang="en-US" sz="3495" b="1" spc="87">
                <a:solidFill>
                  <a:srgbClr val="FFE06A"/>
                </a:solidFill>
                <a:latin typeface="Telegraf Bold"/>
                <a:ea typeface="Telegraf Bold"/>
                <a:cs typeface="Telegraf Bold"/>
                <a:sym typeface="Telegraf Bold"/>
              </a:rPr>
              <a:t>I don’t consent to a search.</a:t>
            </a:r>
          </a:p>
          <a:p>
            <a:pPr algn="l">
              <a:lnSpc>
                <a:spcPts val="4893"/>
              </a:lnSpc>
            </a:pPr>
            <a:endParaRPr lang="en-US" sz="3495" b="1" spc="87">
              <a:solidFill>
                <a:srgbClr val="FFE06A"/>
              </a:solidFill>
              <a:latin typeface="Telegraf Bold"/>
              <a:ea typeface="Telegraf Bold"/>
              <a:cs typeface="Telegraf Bold"/>
              <a:sym typeface="Telegraf Bold"/>
            </a:endParaRPr>
          </a:p>
          <a:p>
            <a:pPr algn="l">
              <a:lnSpc>
                <a:spcPts val="4893"/>
              </a:lnSpc>
            </a:pPr>
            <a:r>
              <a:rPr lang="en-US" sz="3495" b="1" spc="87">
                <a:solidFill>
                  <a:srgbClr val="FFE06A"/>
                </a:solidFill>
                <a:latin typeface="Telegraf Bold"/>
                <a:ea typeface="Telegraf Bold"/>
                <a:cs typeface="Telegraf Bold"/>
                <a:sym typeface="Telegraf Bold"/>
              </a:rPr>
              <a:t>No doy mi consenti-miento para una búsqueda.</a:t>
            </a:r>
          </a:p>
        </p:txBody>
      </p:sp>
      <p:sp>
        <p:nvSpPr>
          <p:cNvPr id="22" name="TextBox 22"/>
          <p:cNvSpPr txBox="1"/>
          <p:nvPr/>
        </p:nvSpPr>
        <p:spPr>
          <a:xfrm>
            <a:off x="9764528" y="2235926"/>
            <a:ext cx="2723278" cy="5553076"/>
          </a:xfrm>
          <a:prstGeom prst="rect">
            <a:avLst/>
          </a:prstGeom>
        </p:spPr>
        <p:txBody>
          <a:bodyPr lIns="0" tIns="0" rIns="0" bIns="0" rtlCol="0" anchor="t">
            <a:spAutoFit/>
          </a:bodyPr>
          <a:lstStyle/>
          <a:p>
            <a:pPr algn="l">
              <a:lnSpc>
                <a:spcPts val="6299"/>
              </a:lnSpc>
            </a:pPr>
            <a:r>
              <a:rPr lang="en-US" sz="4499" b="1" spc="112">
                <a:solidFill>
                  <a:srgbClr val="FFE06A"/>
                </a:solidFill>
                <a:latin typeface="Telegraf Bold"/>
                <a:ea typeface="Telegraf Bold"/>
                <a:cs typeface="Telegraf Bold"/>
                <a:sym typeface="Telegraf Bold"/>
              </a:rPr>
              <a:t>Am I free to go?</a:t>
            </a:r>
          </a:p>
          <a:p>
            <a:pPr algn="l">
              <a:lnSpc>
                <a:spcPts val="6299"/>
              </a:lnSpc>
            </a:pPr>
            <a:endParaRPr lang="en-US" sz="4499" b="1" spc="112">
              <a:solidFill>
                <a:srgbClr val="FFE06A"/>
              </a:solidFill>
              <a:latin typeface="Telegraf Bold"/>
              <a:ea typeface="Telegraf Bold"/>
              <a:cs typeface="Telegraf Bold"/>
              <a:sym typeface="Telegraf Bold"/>
            </a:endParaRPr>
          </a:p>
          <a:p>
            <a:pPr algn="l">
              <a:lnSpc>
                <a:spcPts val="6299"/>
              </a:lnSpc>
            </a:pPr>
            <a:r>
              <a:rPr lang="en-US" sz="4499" b="1" spc="112">
                <a:solidFill>
                  <a:srgbClr val="FFE06A"/>
                </a:solidFill>
                <a:latin typeface="Telegraf Bold"/>
                <a:ea typeface="Telegraf Bold"/>
                <a:cs typeface="Telegraf Bold"/>
                <a:sym typeface="Telegraf Bold"/>
              </a:rPr>
              <a:t>¿Soy libre de irme?</a:t>
            </a:r>
          </a:p>
        </p:txBody>
      </p:sp>
      <p:sp>
        <p:nvSpPr>
          <p:cNvPr id="23" name="TextBox 23"/>
          <p:cNvSpPr txBox="1"/>
          <p:nvPr/>
        </p:nvSpPr>
        <p:spPr>
          <a:xfrm>
            <a:off x="13724126" y="2254976"/>
            <a:ext cx="2711710" cy="4978400"/>
          </a:xfrm>
          <a:prstGeom prst="rect">
            <a:avLst/>
          </a:prstGeom>
        </p:spPr>
        <p:txBody>
          <a:bodyPr lIns="0" tIns="0" rIns="0" bIns="0" rtlCol="0" anchor="t">
            <a:spAutoFit/>
          </a:bodyPr>
          <a:lstStyle/>
          <a:p>
            <a:pPr algn="l">
              <a:lnSpc>
                <a:spcPts val="4900"/>
              </a:lnSpc>
            </a:pPr>
            <a:r>
              <a:rPr lang="en-US" sz="3500" b="1" spc="87">
                <a:solidFill>
                  <a:srgbClr val="FFE06A"/>
                </a:solidFill>
                <a:latin typeface="Telegraf Bold"/>
                <a:ea typeface="Telegraf Bold"/>
                <a:cs typeface="Telegraf Bold"/>
                <a:sym typeface="Telegraf Bold"/>
              </a:rPr>
              <a:t>I want to speak to an attorney.</a:t>
            </a:r>
          </a:p>
          <a:p>
            <a:pPr algn="l">
              <a:lnSpc>
                <a:spcPts val="4900"/>
              </a:lnSpc>
            </a:pPr>
            <a:endParaRPr lang="en-US" sz="3500" b="1" spc="87">
              <a:solidFill>
                <a:srgbClr val="FFE06A"/>
              </a:solidFill>
              <a:latin typeface="Telegraf Bold"/>
              <a:ea typeface="Telegraf Bold"/>
              <a:cs typeface="Telegraf Bold"/>
              <a:sym typeface="Telegraf Bold"/>
            </a:endParaRPr>
          </a:p>
          <a:p>
            <a:pPr algn="l">
              <a:lnSpc>
                <a:spcPts val="4900"/>
              </a:lnSpc>
            </a:pPr>
            <a:r>
              <a:rPr lang="en-US" sz="3500" b="1" spc="87">
                <a:solidFill>
                  <a:srgbClr val="FFE06A"/>
                </a:solidFill>
                <a:latin typeface="Telegraf Bold"/>
                <a:ea typeface="Telegraf Bold"/>
                <a:cs typeface="Telegraf Bold"/>
                <a:sym typeface="Telegraf Bold"/>
              </a:rPr>
              <a:t>Quiero hablar con un abogado.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693640"/>
            <a:chOff x="0" y="0"/>
            <a:chExt cx="3963514" cy="1236185"/>
          </a:xfrm>
        </p:grpSpPr>
        <p:sp>
          <p:nvSpPr>
            <p:cNvPr id="8" name="Freeform 8"/>
            <p:cNvSpPr/>
            <p:nvPr/>
          </p:nvSpPr>
          <p:spPr>
            <a:xfrm>
              <a:off x="0" y="0"/>
              <a:ext cx="3963514" cy="1236185"/>
            </a:xfrm>
            <a:custGeom>
              <a:avLst/>
              <a:gdLst/>
              <a:ahLst/>
              <a:cxnLst/>
              <a:rect l="l" t="t" r="r" b="b"/>
              <a:pathLst>
                <a:path w="3963514" h="1236185">
                  <a:moveTo>
                    <a:pt x="15433" y="0"/>
                  </a:moveTo>
                  <a:lnTo>
                    <a:pt x="3948080" y="0"/>
                  </a:lnTo>
                  <a:cubicBezTo>
                    <a:pt x="3952173" y="0"/>
                    <a:pt x="3956099" y="1626"/>
                    <a:pt x="3958994" y="4520"/>
                  </a:cubicBezTo>
                  <a:cubicBezTo>
                    <a:pt x="3961888" y="7415"/>
                    <a:pt x="3963514" y="11340"/>
                    <a:pt x="3963514" y="15433"/>
                  </a:cubicBezTo>
                  <a:lnTo>
                    <a:pt x="3963514" y="1220752"/>
                  </a:lnTo>
                  <a:cubicBezTo>
                    <a:pt x="3963514" y="1229275"/>
                    <a:pt x="3956604" y="1236185"/>
                    <a:pt x="3948080" y="1236185"/>
                  </a:cubicBezTo>
                  <a:lnTo>
                    <a:pt x="15433" y="1236185"/>
                  </a:lnTo>
                  <a:cubicBezTo>
                    <a:pt x="11340" y="1236185"/>
                    <a:pt x="7415" y="1234559"/>
                    <a:pt x="4520" y="1231665"/>
                  </a:cubicBezTo>
                  <a:cubicBezTo>
                    <a:pt x="1626" y="1228770"/>
                    <a:pt x="0" y="1224845"/>
                    <a:pt x="0" y="1220752"/>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26660"/>
            </a:xfrm>
            <a:prstGeom prst="rect">
              <a:avLst/>
            </a:prstGeom>
          </p:spPr>
          <p:txBody>
            <a:bodyPr lIns="50800" tIns="50800" rIns="50800" bIns="50800" rtlCol="0" anchor="ctr"/>
            <a:lstStyle/>
            <a:p>
              <a:pPr algn="ctr">
                <a:lnSpc>
                  <a:spcPts val="2004"/>
                </a:lnSpc>
              </a:pPr>
              <a:endParaRPr/>
            </a:p>
          </p:txBody>
        </p:sp>
      </p:grpSp>
      <p:sp>
        <p:nvSpPr>
          <p:cNvPr id="10" name="TextBox 10"/>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1" name="TextBox 11"/>
          <p:cNvSpPr txBox="1"/>
          <p:nvPr/>
        </p:nvSpPr>
        <p:spPr>
          <a:xfrm>
            <a:off x="9000684" y="4206609"/>
            <a:ext cx="7237982" cy="3219979"/>
          </a:xfrm>
          <a:prstGeom prst="rect">
            <a:avLst/>
          </a:prstGeom>
        </p:spPr>
        <p:txBody>
          <a:bodyPr lIns="0" tIns="0" rIns="0" bIns="0" rtlCol="0" anchor="t">
            <a:spAutoFit/>
          </a:bodyPr>
          <a:lstStyle/>
          <a:p>
            <a:pPr algn="l">
              <a:lnSpc>
                <a:spcPts val="3645"/>
              </a:lnSpc>
            </a:pPr>
            <a:r>
              <a:rPr lang="en-US" sz="2604" spc="65">
                <a:solidFill>
                  <a:srgbClr val="130F54"/>
                </a:solidFill>
                <a:latin typeface="Telegraf"/>
                <a:ea typeface="Telegraf"/>
                <a:cs typeface="Telegraf"/>
                <a:sym typeface="Telegraf"/>
              </a:rPr>
              <a:t>To ask for your immigration documents, an officer must have a reasonable suspicion of a crime or a violation of immigration law. </a:t>
            </a:r>
            <a:r>
              <a:rPr lang="en-US" sz="2604" b="1" spc="65">
                <a:solidFill>
                  <a:srgbClr val="EF404E"/>
                </a:solidFill>
                <a:latin typeface="Telegraf Bold"/>
                <a:ea typeface="Telegraf Bold"/>
                <a:cs typeface="Telegraf Bold"/>
                <a:sym typeface="Telegraf Bold"/>
              </a:rPr>
              <a:t>If you do not answer any questions, law enforcement will not have a valid reason to ask for your immigration documents.</a:t>
            </a:r>
          </a:p>
          <a:p>
            <a:pPr algn="l">
              <a:lnSpc>
                <a:spcPts val="3645"/>
              </a:lnSpc>
            </a:pPr>
            <a:endParaRPr lang="en-US" sz="2604" b="1" spc="65">
              <a:solidFill>
                <a:srgbClr val="EF404E"/>
              </a:solidFill>
              <a:latin typeface="Telegraf Bold"/>
              <a:ea typeface="Telegraf Bold"/>
              <a:cs typeface="Telegraf Bold"/>
              <a:sym typeface="Telegraf Bold"/>
            </a:endParaRPr>
          </a:p>
        </p:txBody>
      </p:sp>
      <p:sp>
        <p:nvSpPr>
          <p:cNvPr id="12" name="TextBox 12"/>
          <p:cNvSpPr txBox="1"/>
          <p:nvPr/>
        </p:nvSpPr>
        <p:spPr>
          <a:xfrm>
            <a:off x="1876020" y="3749409"/>
            <a:ext cx="6577722" cy="4134379"/>
          </a:xfrm>
          <a:prstGeom prst="rect">
            <a:avLst/>
          </a:prstGeom>
        </p:spPr>
        <p:txBody>
          <a:bodyPr lIns="0" tIns="0" rIns="0" bIns="0" rtlCol="0" anchor="t">
            <a:spAutoFit/>
          </a:bodyPr>
          <a:lstStyle/>
          <a:p>
            <a:pPr algn="l">
              <a:lnSpc>
                <a:spcPts val="3645"/>
              </a:lnSpc>
            </a:pPr>
            <a:r>
              <a:rPr lang="en-US" sz="2604" b="1" spc="65">
                <a:solidFill>
                  <a:srgbClr val="EF404E"/>
                </a:solidFill>
                <a:latin typeface="Telegraf Bold"/>
                <a:ea typeface="Telegraf Bold"/>
                <a:cs typeface="Telegraf Bold"/>
                <a:sym typeface="Telegraf Bold"/>
              </a:rPr>
              <a:t>You have the right to remain silent</a:t>
            </a:r>
            <a:r>
              <a:rPr lang="en-US" sz="2604" spc="65">
                <a:solidFill>
                  <a:srgbClr val="130F54"/>
                </a:solidFill>
                <a:latin typeface="Telegraf"/>
                <a:ea typeface="Telegraf"/>
                <a:cs typeface="Telegraf"/>
                <a:sym typeface="Telegraf"/>
              </a:rPr>
              <a:t> and do not have to discuss your immigration or citizenship status with police, immigration agents, or other officials.</a:t>
            </a:r>
          </a:p>
          <a:p>
            <a:pPr algn="l">
              <a:lnSpc>
                <a:spcPts val="3645"/>
              </a:lnSpc>
            </a:pPr>
            <a:endParaRPr lang="en-US" sz="2604" spc="65">
              <a:solidFill>
                <a:srgbClr val="130F54"/>
              </a:solidFill>
              <a:latin typeface="Telegraf"/>
              <a:ea typeface="Telegraf"/>
              <a:cs typeface="Telegraf"/>
              <a:sym typeface="Telegraf"/>
            </a:endParaRPr>
          </a:p>
          <a:p>
            <a:pPr algn="l">
              <a:lnSpc>
                <a:spcPts val="3645"/>
              </a:lnSpc>
            </a:pPr>
            <a:r>
              <a:rPr lang="en-US" sz="2604" spc="65">
                <a:solidFill>
                  <a:srgbClr val="130F54"/>
                </a:solidFill>
                <a:latin typeface="Telegraf"/>
                <a:ea typeface="Telegraf"/>
                <a:cs typeface="Telegraf"/>
                <a:sym typeface="Telegraf"/>
              </a:rPr>
              <a:t>If you want to exercise your right to remain silent, </a:t>
            </a:r>
            <a:r>
              <a:rPr lang="en-US" sz="2604" b="1" spc="65">
                <a:solidFill>
                  <a:srgbClr val="EF404E"/>
                </a:solidFill>
                <a:latin typeface="Telegraf Bold"/>
                <a:ea typeface="Telegraf Bold"/>
                <a:cs typeface="Telegraf Bold"/>
                <a:sym typeface="Telegraf Bold"/>
              </a:rPr>
              <a:t>say so out loud: “I want to remain silent.”</a:t>
            </a:r>
          </a:p>
        </p:txBody>
      </p:sp>
      <p:grpSp>
        <p:nvGrpSpPr>
          <p:cNvPr id="13" name="Group 13"/>
          <p:cNvGrpSpPr/>
          <p:nvPr/>
        </p:nvGrpSpPr>
        <p:grpSpPr>
          <a:xfrm>
            <a:off x="10543837" y="1907377"/>
            <a:ext cx="6126192" cy="1320950"/>
            <a:chOff x="0" y="0"/>
            <a:chExt cx="949107" cy="204650"/>
          </a:xfrm>
        </p:grpSpPr>
        <p:sp>
          <p:nvSpPr>
            <p:cNvPr id="14" name="Freeform 14"/>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5" name="Freeform 15"/>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TextBox 16"/>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YOUR RIGHTS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3"/>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YOUR RIGHTS</a:t>
            </a:r>
          </a:p>
        </p:txBody>
      </p:sp>
      <p:sp>
        <p:nvSpPr>
          <p:cNvPr id="14" name="TextBox 14"/>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5" name="TextBox 15"/>
          <p:cNvSpPr txBox="1"/>
          <p:nvPr/>
        </p:nvSpPr>
        <p:spPr>
          <a:xfrm>
            <a:off x="2023710" y="3852682"/>
            <a:ext cx="6474565" cy="3986424"/>
          </a:xfrm>
          <a:prstGeom prst="rect">
            <a:avLst/>
          </a:prstGeom>
        </p:spPr>
        <p:txBody>
          <a:bodyPr lIns="0" tIns="0" rIns="0" bIns="0" rtlCol="0" anchor="t">
            <a:spAutoFit/>
          </a:bodyPr>
          <a:lstStyle/>
          <a:p>
            <a:pPr algn="l">
              <a:lnSpc>
                <a:spcPts val="3925"/>
              </a:lnSpc>
            </a:pPr>
            <a:r>
              <a:rPr lang="en-US" sz="2804" spc="70">
                <a:solidFill>
                  <a:srgbClr val="130F54"/>
                </a:solidFill>
                <a:latin typeface="Telegraf"/>
                <a:ea typeface="Telegraf"/>
                <a:cs typeface="Telegraf"/>
                <a:sym typeface="Telegraf"/>
              </a:rPr>
              <a:t>You do not have to answer any questions by law enforcement without an attorney present.</a:t>
            </a:r>
          </a:p>
          <a:p>
            <a:pPr algn="l">
              <a:lnSpc>
                <a:spcPts val="3925"/>
              </a:lnSpc>
            </a:pPr>
            <a:endParaRPr lang="en-US" sz="2804" spc="70">
              <a:solidFill>
                <a:srgbClr val="130F54"/>
              </a:solidFill>
              <a:latin typeface="Telegraf"/>
              <a:ea typeface="Telegraf"/>
              <a:cs typeface="Telegraf"/>
              <a:sym typeface="Telegraf"/>
            </a:endParaRPr>
          </a:p>
          <a:p>
            <a:pPr algn="l">
              <a:lnSpc>
                <a:spcPts val="3925"/>
              </a:lnSpc>
            </a:pPr>
            <a:r>
              <a:rPr lang="en-US" sz="2804" spc="70">
                <a:solidFill>
                  <a:srgbClr val="130F54"/>
                </a:solidFill>
                <a:latin typeface="Telegraf"/>
                <a:ea typeface="Telegraf"/>
                <a:cs typeface="Telegraf"/>
                <a:sym typeface="Telegraf"/>
              </a:rPr>
              <a:t>If the police or ICE question you, assert your right to remain silent and tell them </a:t>
            </a:r>
            <a:r>
              <a:rPr lang="en-US" sz="2804" b="1" spc="70">
                <a:solidFill>
                  <a:srgbClr val="EF404E"/>
                </a:solidFill>
                <a:latin typeface="Telegraf Bold"/>
                <a:ea typeface="Telegraf Bold"/>
                <a:cs typeface="Telegraf Bold"/>
                <a:sym typeface="Telegraf Bold"/>
              </a:rPr>
              <a:t>“I want to speak to an attorney.”</a:t>
            </a:r>
          </a:p>
        </p:txBody>
      </p:sp>
      <p:sp>
        <p:nvSpPr>
          <p:cNvPr id="16" name="TextBox 16"/>
          <p:cNvSpPr txBox="1"/>
          <p:nvPr/>
        </p:nvSpPr>
        <p:spPr>
          <a:xfrm>
            <a:off x="9269797" y="4339257"/>
            <a:ext cx="7120290" cy="2500524"/>
          </a:xfrm>
          <a:prstGeom prst="rect">
            <a:avLst/>
          </a:prstGeom>
        </p:spPr>
        <p:txBody>
          <a:bodyPr lIns="0" tIns="0" rIns="0" bIns="0" rtlCol="0" anchor="t">
            <a:spAutoFit/>
          </a:bodyPr>
          <a:lstStyle/>
          <a:p>
            <a:pPr algn="l">
              <a:lnSpc>
                <a:spcPts val="3925"/>
              </a:lnSpc>
            </a:pPr>
            <a:r>
              <a:rPr lang="en-US" sz="2804" b="1" spc="70">
                <a:solidFill>
                  <a:srgbClr val="EF404E"/>
                </a:solidFill>
                <a:latin typeface="Telegraf Bold"/>
                <a:ea typeface="Telegraf Bold"/>
                <a:cs typeface="Telegraf Bold"/>
                <a:sym typeface="Telegraf Bold"/>
              </a:rPr>
              <a:t>Do NOT lie about your citizenship status or provide fake documents.</a:t>
            </a:r>
          </a:p>
          <a:p>
            <a:pPr algn="l">
              <a:lnSpc>
                <a:spcPts val="3925"/>
              </a:lnSpc>
            </a:pPr>
            <a:endParaRPr lang="en-US" sz="2804" b="1" spc="70">
              <a:solidFill>
                <a:srgbClr val="EF404E"/>
              </a:solidFill>
              <a:latin typeface="Telegraf Bold"/>
              <a:ea typeface="Telegraf Bold"/>
              <a:cs typeface="Telegraf Bold"/>
              <a:sym typeface="Telegraf Bold"/>
            </a:endParaRPr>
          </a:p>
          <a:p>
            <a:pPr algn="l">
              <a:lnSpc>
                <a:spcPts val="3925"/>
              </a:lnSpc>
            </a:pPr>
            <a:r>
              <a:rPr lang="en-US" sz="2804" b="1" spc="70">
                <a:solidFill>
                  <a:srgbClr val="EF404E"/>
                </a:solidFill>
                <a:latin typeface="Telegraf Bold"/>
                <a:ea typeface="Telegraf Bold"/>
                <a:cs typeface="Telegraf Bold"/>
                <a:sym typeface="Telegraf Bold"/>
              </a:rPr>
              <a:t>Do NOT sign anything unless you have spoken to an attorney.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53A1DB"/>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53A1DB"/>
            </a:solidFill>
            <a:prstDash val="solid"/>
            <a:headEnd type="none" w="sm" len="sm"/>
            <a:tailEnd type="none" w="sm" len="sm"/>
          </a:ln>
        </p:spPr>
      </p:sp>
      <p:grpSp>
        <p:nvGrpSpPr>
          <p:cNvPr id="7" name="Group 7"/>
          <p:cNvGrpSpPr/>
          <p:nvPr/>
        </p:nvGrpSpPr>
        <p:grpSpPr>
          <a:xfrm>
            <a:off x="1621061" y="3502167"/>
            <a:ext cx="15048967" cy="4782706"/>
            <a:chOff x="0" y="0"/>
            <a:chExt cx="3963514" cy="1259643"/>
          </a:xfrm>
        </p:grpSpPr>
        <p:sp>
          <p:nvSpPr>
            <p:cNvPr id="8" name="Freeform 8"/>
            <p:cNvSpPr/>
            <p:nvPr/>
          </p:nvSpPr>
          <p:spPr>
            <a:xfrm>
              <a:off x="0" y="0"/>
              <a:ext cx="3963514" cy="1259643"/>
            </a:xfrm>
            <a:custGeom>
              <a:avLst/>
              <a:gdLst/>
              <a:ahLst/>
              <a:cxnLst/>
              <a:rect l="l" t="t" r="r" b="b"/>
              <a:pathLst>
                <a:path w="3963514" h="1259643">
                  <a:moveTo>
                    <a:pt x="15433" y="0"/>
                  </a:moveTo>
                  <a:lnTo>
                    <a:pt x="3948080" y="0"/>
                  </a:lnTo>
                  <a:cubicBezTo>
                    <a:pt x="3952173" y="0"/>
                    <a:pt x="3956099" y="1626"/>
                    <a:pt x="3958994" y="4520"/>
                  </a:cubicBezTo>
                  <a:cubicBezTo>
                    <a:pt x="3961888" y="7415"/>
                    <a:pt x="3963514" y="11340"/>
                    <a:pt x="3963514" y="15433"/>
                  </a:cubicBezTo>
                  <a:lnTo>
                    <a:pt x="3963514" y="1244209"/>
                  </a:lnTo>
                  <a:cubicBezTo>
                    <a:pt x="3963514" y="1252733"/>
                    <a:pt x="3956604" y="1259643"/>
                    <a:pt x="3948080" y="1259643"/>
                  </a:cubicBezTo>
                  <a:lnTo>
                    <a:pt x="15433" y="1259643"/>
                  </a:lnTo>
                  <a:cubicBezTo>
                    <a:pt x="11340" y="1259643"/>
                    <a:pt x="7415" y="1258017"/>
                    <a:pt x="4520" y="1255122"/>
                  </a:cubicBezTo>
                  <a:cubicBezTo>
                    <a:pt x="1626" y="1252228"/>
                    <a:pt x="0" y="1248302"/>
                    <a:pt x="0" y="1244209"/>
                  </a:cubicBezTo>
                  <a:lnTo>
                    <a:pt x="0" y="15433"/>
                  </a:lnTo>
                  <a:cubicBezTo>
                    <a:pt x="0" y="11340"/>
                    <a:pt x="1626" y="7415"/>
                    <a:pt x="4520" y="4520"/>
                  </a:cubicBezTo>
                  <a:cubicBezTo>
                    <a:pt x="7415" y="1626"/>
                    <a:pt x="11340" y="0"/>
                    <a:pt x="15433" y="0"/>
                  </a:cubicBezTo>
                  <a:close/>
                </a:path>
              </a:pathLst>
            </a:custGeom>
            <a:solidFill>
              <a:srgbClr val="A3DBE3"/>
            </a:solidFill>
            <a:ln cap="rnd">
              <a:noFill/>
              <a:prstDash val="solid"/>
              <a:round/>
            </a:ln>
          </p:spPr>
        </p:sp>
        <p:sp>
          <p:nvSpPr>
            <p:cNvPr id="9" name="TextBox 9"/>
            <p:cNvSpPr txBox="1"/>
            <p:nvPr/>
          </p:nvSpPr>
          <p:spPr>
            <a:xfrm>
              <a:off x="0" y="9525"/>
              <a:ext cx="3963514" cy="1250118"/>
            </a:xfrm>
            <a:prstGeom prst="rect">
              <a:avLst/>
            </a:prstGeom>
          </p:spPr>
          <p:txBody>
            <a:bodyPr lIns="50800" tIns="50800" rIns="50800" bIns="50800" rtlCol="0" anchor="ctr"/>
            <a:lstStyle/>
            <a:p>
              <a:pPr algn="ctr">
                <a:lnSpc>
                  <a:spcPts val="2004"/>
                </a:lnSpc>
              </a:pPr>
              <a:endParaRPr/>
            </a:p>
          </p:txBody>
        </p:sp>
      </p:grpSp>
      <p:grpSp>
        <p:nvGrpSpPr>
          <p:cNvPr id="10" name="Group 10"/>
          <p:cNvGrpSpPr/>
          <p:nvPr/>
        </p:nvGrpSpPr>
        <p:grpSpPr>
          <a:xfrm>
            <a:off x="10543837" y="1907377"/>
            <a:ext cx="6126192" cy="1320950"/>
            <a:chOff x="0" y="0"/>
            <a:chExt cx="949107" cy="204650"/>
          </a:xfrm>
        </p:grpSpPr>
        <p:sp>
          <p:nvSpPr>
            <p:cNvPr id="11" name="Freeform 11"/>
            <p:cNvSpPr/>
            <p:nvPr/>
          </p:nvSpPr>
          <p:spPr>
            <a:xfrm>
              <a:off x="0" y="0"/>
              <a:ext cx="949107" cy="204650"/>
            </a:xfrm>
            <a:custGeom>
              <a:avLst/>
              <a:gdLst/>
              <a:ahLst/>
              <a:cxnLst/>
              <a:rect l="l" t="t" r="r" b="b"/>
              <a:pathLst>
                <a:path w="949107" h="204650">
                  <a:moveTo>
                    <a:pt x="25275" y="0"/>
                  </a:moveTo>
                  <a:lnTo>
                    <a:pt x="923833" y="0"/>
                  </a:lnTo>
                  <a:cubicBezTo>
                    <a:pt x="937791" y="0"/>
                    <a:pt x="949107" y="11316"/>
                    <a:pt x="949107" y="25275"/>
                  </a:cubicBezTo>
                  <a:lnTo>
                    <a:pt x="949107" y="179375"/>
                  </a:lnTo>
                  <a:cubicBezTo>
                    <a:pt x="949107" y="186078"/>
                    <a:pt x="946444" y="192507"/>
                    <a:pt x="941705" y="197247"/>
                  </a:cubicBezTo>
                  <a:cubicBezTo>
                    <a:pt x="936965" y="201987"/>
                    <a:pt x="930536" y="204650"/>
                    <a:pt x="923833" y="204650"/>
                  </a:cubicBezTo>
                  <a:lnTo>
                    <a:pt x="25275" y="204650"/>
                  </a:lnTo>
                  <a:cubicBezTo>
                    <a:pt x="11316" y="204650"/>
                    <a:pt x="0" y="193334"/>
                    <a:pt x="0" y="179375"/>
                  </a:cubicBezTo>
                  <a:lnTo>
                    <a:pt x="0" y="25275"/>
                  </a:lnTo>
                  <a:cubicBezTo>
                    <a:pt x="0" y="11316"/>
                    <a:pt x="11316" y="0"/>
                    <a:pt x="25275" y="0"/>
                  </a:cubicBezTo>
                  <a:close/>
                </a:path>
              </a:pathLst>
            </a:custGeom>
            <a:blipFill>
              <a:blip r:embed="rId2"/>
              <a:stretch>
                <a:fillRect l="-63019" t="-18673" b="-18673"/>
              </a:stretch>
            </a:blipFill>
          </p:spPr>
        </p:sp>
      </p:grpSp>
      <p:sp>
        <p:nvSpPr>
          <p:cNvPr id="12" name="Freeform 12"/>
          <p:cNvSpPr/>
          <p:nvPr/>
        </p:nvSpPr>
        <p:spPr>
          <a:xfrm>
            <a:off x="11515502" y="2753755"/>
            <a:ext cx="945692" cy="949144"/>
          </a:xfrm>
          <a:custGeom>
            <a:avLst/>
            <a:gdLst/>
            <a:ahLst/>
            <a:cxnLst/>
            <a:rect l="l" t="t" r="r" b="b"/>
            <a:pathLst>
              <a:path w="945692" h="949144">
                <a:moveTo>
                  <a:pt x="0" y="0"/>
                </a:moveTo>
                <a:lnTo>
                  <a:pt x="945692" y="0"/>
                </a:lnTo>
                <a:lnTo>
                  <a:pt x="945692" y="949144"/>
                </a:lnTo>
                <a:lnTo>
                  <a:pt x="0" y="949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757378" y="2016268"/>
            <a:ext cx="8491512" cy="1333499"/>
          </a:xfrm>
          <a:prstGeom prst="rect">
            <a:avLst/>
          </a:prstGeom>
        </p:spPr>
        <p:txBody>
          <a:bodyPr lIns="0" tIns="0" rIns="0" bIns="0" rtlCol="0" anchor="t">
            <a:spAutoFit/>
          </a:bodyPr>
          <a:lstStyle/>
          <a:p>
            <a:pPr marL="0" lvl="0" indent="0" algn="l">
              <a:lnSpc>
                <a:spcPts val="8999"/>
              </a:lnSpc>
              <a:spcBef>
                <a:spcPct val="0"/>
              </a:spcBef>
            </a:pPr>
            <a:r>
              <a:rPr lang="en-US" sz="9999" b="1" spc="-499">
                <a:solidFill>
                  <a:srgbClr val="EF404E"/>
                </a:solidFill>
                <a:latin typeface="Telegraf Bold"/>
                <a:ea typeface="Telegraf Bold"/>
                <a:cs typeface="Telegraf Bold"/>
                <a:sym typeface="Telegraf Bold"/>
              </a:rPr>
              <a:t>EXCEPTIONS</a:t>
            </a:r>
          </a:p>
        </p:txBody>
      </p:sp>
      <p:sp>
        <p:nvSpPr>
          <p:cNvPr id="14" name="TextBox 14"/>
          <p:cNvSpPr txBox="1"/>
          <p:nvPr/>
        </p:nvSpPr>
        <p:spPr>
          <a:xfrm>
            <a:off x="1890574" y="3658372"/>
            <a:ext cx="8225121" cy="43940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you are arrested by the police, you have the right to a government-provided attorney; if you are arrested by ICE you have the right to an attorney, </a:t>
            </a:r>
            <a:r>
              <a:rPr lang="en-US" sz="2504" b="1" spc="62">
                <a:solidFill>
                  <a:srgbClr val="EF404E"/>
                </a:solidFill>
                <a:latin typeface="Telegraf Bold"/>
                <a:ea typeface="Telegraf Bold"/>
                <a:cs typeface="Telegraf Bold"/>
                <a:sym typeface="Telegraf Bold"/>
              </a:rPr>
              <a:t>BUT the government does not have to provide one.</a:t>
            </a:r>
          </a:p>
          <a:p>
            <a:pPr algn="l">
              <a:lnSpc>
                <a:spcPts val="3505"/>
              </a:lnSpc>
            </a:pPr>
            <a:endParaRPr lang="en-US" sz="2504" b="1" spc="62">
              <a:solidFill>
                <a:srgbClr val="EF404E"/>
              </a:solidFill>
              <a:latin typeface="Telegraf Bold"/>
              <a:ea typeface="Telegraf Bold"/>
              <a:cs typeface="Telegraf Bold"/>
              <a:sym typeface="Telegraf Bold"/>
            </a:endParaRPr>
          </a:p>
          <a:p>
            <a:pPr algn="l">
              <a:lnSpc>
                <a:spcPts val="3505"/>
              </a:lnSpc>
            </a:pPr>
            <a:r>
              <a:rPr lang="en-US" sz="2504" spc="62">
                <a:solidFill>
                  <a:srgbClr val="130F54"/>
                </a:solidFill>
                <a:latin typeface="Telegraf"/>
                <a:ea typeface="Telegraf"/>
                <a:cs typeface="Telegraf"/>
                <a:sym typeface="Telegraf"/>
              </a:rPr>
              <a:t>In Minnesota, you do not have to provide your name to law enforcement unless they suspect you of a crime,</a:t>
            </a:r>
            <a:r>
              <a:rPr lang="en-US" sz="2504" b="1" spc="62">
                <a:solidFill>
                  <a:srgbClr val="EF404E"/>
                </a:solidFill>
                <a:latin typeface="Telegraf Bold"/>
                <a:ea typeface="Telegraf Bold"/>
                <a:cs typeface="Telegraf Bold"/>
                <a:sym typeface="Telegraf Bold"/>
              </a:rPr>
              <a:t> BUT in some other states you do </a:t>
            </a:r>
            <a:r>
              <a:rPr lang="en-US" sz="2504" spc="62">
                <a:solidFill>
                  <a:srgbClr val="130F54"/>
                </a:solidFill>
                <a:latin typeface="Telegraf"/>
                <a:ea typeface="Telegraf"/>
                <a:cs typeface="Telegraf"/>
                <a:sym typeface="Telegraf"/>
              </a:rPr>
              <a:t>(like North Dakota or Wisconsin).</a:t>
            </a:r>
          </a:p>
        </p:txBody>
      </p:sp>
      <p:sp>
        <p:nvSpPr>
          <p:cNvPr id="15" name="TextBox 15"/>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
        <p:nvSpPr>
          <p:cNvPr id="16" name="TextBox 16"/>
          <p:cNvSpPr txBox="1"/>
          <p:nvPr/>
        </p:nvSpPr>
        <p:spPr>
          <a:xfrm>
            <a:off x="10543837" y="4062464"/>
            <a:ext cx="5901999" cy="3517794"/>
          </a:xfrm>
          <a:prstGeom prst="rect">
            <a:avLst/>
          </a:prstGeom>
        </p:spPr>
        <p:txBody>
          <a:bodyPr lIns="0" tIns="0" rIns="0" bIns="0" rtlCol="0" anchor="t">
            <a:spAutoFit/>
          </a:bodyPr>
          <a:lstStyle/>
          <a:p>
            <a:pPr algn="l">
              <a:lnSpc>
                <a:spcPts val="3505"/>
              </a:lnSpc>
            </a:pPr>
            <a:r>
              <a:rPr lang="en-US" sz="2504" spc="62">
                <a:solidFill>
                  <a:srgbClr val="130F54"/>
                </a:solidFill>
                <a:latin typeface="Telegraf"/>
                <a:ea typeface="Telegraf"/>
                <a:cs typeface="Telegraf"/>
                <a:sym typeface="Telegraf"/>
              </a:rPr>
              <a:t>If an immigration agent asks to search you, you have the right to say no.</a:t>
            </a:r>
          </a:p>
          <a:p>
            <a:pPr algn="l">
              <a:lnSpc>
                <a:spcPts val="3505"/>
              </a:lnSpc>
            </a:pPr>
            <a:endParaRPr lang="en-US" sz="2504" spc="62">
              <a:solidFill>
                <a:srgbClr val="130F54"/>
              </a:solidFill>
              <a:latin typeface="Telegraf"/>
              <a:ea typeface="Telegraf"/>
              <a:cs typeface="Telegraf"/>
              <a:sym typeface="Telegraf"/>
            </a:endParaRPr>
          </a:p>
          <a:p>
            <a:pPr algn="l">
              <a:lnSpc>
                <a:spcPts val="3505"/>
              </a:lnSpc>
            </a:pPr>
            <a:r>
              <a:rPr lang="en-US" sz="2504" spc="62">
                <a:solidFill>
                  <a:srgbClr val="130F54"/>
                </a:solidFill>
                <a:latin typeface="Telegraf"/>
                <a:ea typeface="Telegraf"/>
                <a:cs typeface="Telegraf"/>
                <a:sym typeface="Telegraf"/>
              </a:rPr>
              <a:t>You do not have to consent to a search by law enforcement, </a:t>
            </a:r>
            <a:r>
              <a:rPr lang="en-US" sz="2504" b="1" spc="62">
                <a:solidFill>
                  <a:srgbClr val="EF404E"/>
                </a:solidFill>
                <a:latin typeface="Telegraf Bold"/>
                <a:ea typeface="Telegraf Bold"/>
                <a:cs typeface="Telegraf Bold"/>
                <a:sym typeface="Telegraf Bold"/>
              </a:rPr>
              <a:t>BUT they may pat you down if they suspect a weapon.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FCFDF0"/>
            </a:solidFill>
            <a:ln cap="rnd">
              <a:noFill/>
              <a:prstDash val="solid"/>
              <a:round/>
            </a:ln>
          </p:spPr>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028700" y="1619250"/>
            <a:ext cx="16230600" cy="0"/>
          </a:xfrm>
          <a:prstGeom prst="line">
            <a:avLst/>
          </a:prstGeom>
          <a:ln w="28575" cap="flat">
            <a:solidFill>
              <a:srgbClr val="0055AA"/>
            </a:solidFill>
            <a:prstDash val="solid"/>
            <a:headEnd type="none" w="sm" len="sm"/>
            <a:tailEnd type="none" w="sm" len="sm"/>
          </a:ln>
        </p:spPr>
      </p:sp>
      <p:sp>
        <p:nvSpPr>
          <p:cNvPr id="6" name="AutoShape 6"/>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7" name="TextBox 7"/>
          <p:cNvSpPr txBox="1"/>
          <p:nvPr/>
        </p:nvSpPr>
        <p:spPr>
          <a:xfrm>
            <a:off x="1615312" y="2013433"/>
            <a:ext cx="14530931" cy="952506"/>
          </a:xfrm>
          <a:prstGeom prst="rect">
            <a:avLst/>
          </a:prstGeom>
        </p:spPr>
        <p:txBody>
          <a:bodyPr lIns="0" tIns="0" rIns="0" bIns="0" rtlCol="0" anchor="t">
            <a:spAutoFit/>
          </a:bodyPr>
          <a:lstStyle/>
          <a:p>
            <a:pPr marL="0" lvl="0" indent="0" algn="l">
              <a:lnSpc>
                <a:spcPts val="6300"/>
              </a:lnSpc>
              <a:spcBef>
                <a:spcPct val="0"/>
              </a:spcBef>
            </a:pPr>
            <a:r>
              <a:rPr lang="en-US" sz="7000" b="1" spc="-350">
                <a:solidFill>
                  <a:srgbClr val="EF404E"/>
                </a:solidFill>
                <a:latin typeface="Telegraf Bold"/>
                <a:ea typeface="Telegraf Bold"/>
                <a:cs typeface="Telegraf Bold"/>
                <a:sym typeface="Telegraf Bold"/>
              </a:rPr>
              <a:t>KNOW YOUR WARRANTS</a:t>
            </a:r>
          </a:p>
        </p:txBody>
      </p:sp>
      <p:grpSp>
        <p:nvGrpSpPr>
          <p:cNvPr id="8" name="Group 8"/>
          <p:cNvGrpSpPr/>
          <p:nvPr/>
        </p:nvGrpSpPr>
        <p:grpSpPr>
          <a:xfrm>
            <a:off x="1615312" y="3279124"/>
            <a:ext cx="15343196" cy="4828850"/>
            <a:chOff x="0" y="0"/>
            <a:chExt cx="4041006" cy="1271796"/>
          </a:xfrm>
        </p:grpSpPr>
        <p:sp>
          <p:nvSpPr>
            <p:cNvPr id="9" name="Freeform 9"/>
            <p:cNvSpPr/>
            <p:nvPr/>
          </p:nvSpPr>
          <p:spPr>
            <a:xfrm>
              <a:off x="0" y="0"/>
              <a:ext cx="4041006" cy="1271796"/>
            </a:xfrm>
            <a:custGeom>
              <a:avLst/>
              <a:gdLst/>
              <a:ahLst/>
              <a:cxnLst/>
              <a:rect l="l" t="t" r="r" b="b"/>
              <a:pathLst>
                <a:path w="4041006" h="1271796">
                  <a:moveTo>
                    <a:pt x="15137" y="0"/>
                  </a:moveTo>
                  <a:lnTo>
                    <a:pt x="4025869" y="0"/>
                  </a:lnTo>
                  <a:cubicBezTo>
                    <a:pt x="4034229" y="0"/>
                    <a:pt x="4041006" y="6777"/>
                    <a:pt x="4041006" y="15137"/>
                  </a:cubicBezTo>
                  <a:lnTo>
                    <a:pt x="4041006" y="1256658"/>
                  </a:lnTo>
                  <a:cubicBezTo>
                    <a:pt x="4041006" y="1260673"/>
                    <a:pt x="4039412" y="1264523"/>
                    <a:pt x="4036573" y="1267362"/>
                  </a:cubicBezTo>
                  <a:cubicBezTo>
                    <a:pt x="4033734" y="1270201"/>
                    <a:pt x="4029883" y="1271796"/>
                    <a:pt x="4025869" y="1271796"/>
                  </a:cubicBezTo>
                  <a:lnTo>
                    <a:pt x="15137" y="1271796"/>
                  </a:lnTo>
                  <a:cubicBezTo>
                    <a:pt x="6777" y="1271796"/>
                    <a:pt x="0" y="1265019"/>
                    <a:pt x="0" y="1256658"/>
                  </a:cubicBezTo>
                  <a:lnTo>
                    <a:pt x="0" y="15137"/>
                  </a:lnTo>
                  <a:cubicBezTo>
                    <a:pt x="0" y="11123"/>
                    <a:pt x="1595" y="7273"/>
                    <a:pt x="4434" y="4434"/>
                  </a:cubicBezTo>
                  <a:cubicBezTo>
                    <a:pt x="7273" y="1595"/>
                    <a:pt x="11123" y="0"/>
                    <a:pt x="15137" y="0"/>
                  </a:cubicBezTo>
                  <a:close/>
                </a:path>
              </a:pathLst>
            </a:custGeom>
            <a:solidFill>
              <a:srgbClr val="FFE06A"/>
            </a:solidFill>
            <a:ln cap="rnd">
              <a:noFill/>
              <a:prstDash val="solid"/>
              <a:round/>
            </a:ln>
          </p:spPr>
        </p:sp>
        <p:sp>
          <p:nvSpPr>
            <p:cNvPr id="10" name="TextBox 10"/>
            <p:cNvSpPr txBox="1"/>
            <p:nvPr/>
          </p:nvSpPr>
          <p:spPr>
            <a:xfrm>
              <a:off x="0" y="9525"/>
              <a:ext cx="4041006" cy="1262271"/>
            </a:xfrm>
            <a:prstGeom prst="rect">
              <a:avLst/>
            </a:prstGeom>
          </p:spPr>
          <p:txBody>
            <a:bodyPr lIns="50800" tIns="50800" rIns="50800" bIns="50800" rtlCol="0" anchor="ctr"/>
            <a:lstStyle/>
            <a:p>
              <a:pPr algn="ctr">
                <a:lnSpc>
                  <a:spcPts val="2004"/>
                </a:lnSpc>
              </a:pPr>
              <a:endParaRPr/>
            </a:p>
          </p:txBody>
        </p:sp>
      </p:grpSp>
      <p:sp>
        <p:nvSpPr>
          <p:cNvPr id="11" name="TextBox 11"/>
          <p:cNvSpPr txBox="1"/>
          <p:nvPr/>
        </p:nvSpPr>
        <p:spPr>
          <a:xfrm>
            <a:off x="1883839" y="3401698"/>
            <a:ext cx="14806141" cy="4977130"/>
          </a:xfrm>
          <a:prstGeom prst="rect">
            <a:avLst/>
          </a:prstGeom>
        </p:spPr>
        <p:txBody>
          <a:bodyPr lIns="0" tIns="0" rIns="0" bIns="0" rtlCol="0" anchor="t">
            <a:spAutoFit/>
          </a:bodyPr>
          <a:lstStyle/>
          <a:p>
            <a:pPr algn="l">
              <a:lnSpc>
                <a:spcPts val="3919"/>
              </a:lnSpc>
            </a:pPr>
            <a:r>
              <a:rPr lang="en-US" sz="2799" spc="69">
                <a:solidFill>
                  <a:srgbClr val="130F54"/>
                </a:solidFill>
                <a:latin typeface="Telegraf"/>
                <a:ea typeface="Telegraf"/>
                <a:cs typeface="Telegraf"/>
                <a:sym typeface="Telegraf"/>
              </a:rPr>
              <a:t>A </a:t>
            </a:r>
            <a:r>
              <a:rPr lang="en-US" sz="2799" b="1" spc="69">
                <a:solidFill>
                  <a:srgbClr val="EF404E"/>
                </a:solidFill>
                <a:latin typeface="Telegraf Bold"/>
                <a:ea typeface="Telegraf Bold"/>
                <a:cs typeface="Telegraf Bold"/>
                <a:sym typeface="Telegraf Bold"/>
              </a:rPr>
              <a:t>judicial warrant</a:t>
            </a:r>
            <a:r>
              <a:rPr lang="en-US" sz="2799" spc="69">
                <a:solidFill>
                  <a:srgbClr val="130F54"/>
                </a:solidFill>
                <a:latin typeface="Telegraf"/>
                <a:ea typeface="Telegraf"/>
                <a:cs typeface="Telegraf"/>
                <a:sym typeface="Telegraf"/>
              </a:rPr>
              <a:t> is </a:t>
            </a:r>
            <a:r>
              <a:rPr lang="en-US" sz="2799" b="1" spc="69">
                <a:solidFill>
                  <a:srgbClr val="EF404E"/>
                </a:solidFill>
                <a:latin typeface="Telegraf Bold"/>
                <a:ea typeface="Telegraf Bold"/>
                <a:cs typeface="Telegraf Bold"/>
                <a:sym typeface="Telegraf Bold"/>
              </a:rPr>
              <a:t>signed by a judge</a:t>
            </a:r>
            <a:r>
              <a:rPr lang="en-US" sz="2799" spc="69">
                <a:solidFill>
                  <a:srgbClr val="130F54"/>
                </a:solidFill>
                <a:latin typeface="Telegraf"/>
                <a:ea typeface="Telegraf"/>
                <a:cs typeface="Telegraf"/>
                <a:sym typeface="Telegraf"/>
              </a:rPr>
              <a:t>. There are two main types: </a:t>
            </a:r>
          </a:p>
          <a:p>
            <a:pPr marL="604519" lvl="1" indent="-302260" algn="l">
              <a:lnSpc>
                <a:spcPts val="3919"/>
              </a:lnSpc>
              <a:buAutoNum type="arabicPeriod"/>
            </a:pPr>
            <a:r>
              <a:rPr lang="en-US" sz="2799" spc="69">
                <a:solidFill>
                  <a:srgbClr val="130F54"/>
                </a:solidFill>
                <a:latin typeface="Telegraf"/>
                <a:ea typeface="Telegraf"/>
                <a:cs typeface="Telegraf"/>
                <a:sym typeface="Telegraf"/>
              </a:rPr>
              <a:t> A </a:t>
            </a:r>
            <a:r>
              <a:rPr lang="en-US" sz="2799" b="1" spc="69">
                <a:solidFill>
                  <a:srgbClr val="EF404E"/>
                </a:solidFill>
                <a:latin typeface="Telegraf Bold"/>
                <a:ea typeface="Telegraf Bold"/>
                <a:cs typeface="Telegraf Bold"/>
                <a:sym typeface="Telegraf Bold"/>
              </a:rPr>
              <a:t>search warrant</a:t>
            </a:r>
            <a:r>
              <a:rPr lang="en-US" sz="2799" spc="69">
                <a:solidFill>
                  <a:srgbClr val="130F54"/>
                </a:solidFill>
                <a:latin typeface="Telegraf"/>
                <a:ea typeface="Telegraf"/>
                <a:cs typeface="Telegraf"/>
                <a:sym typeface="Telegraf"/>
              </a:rPr>
              <a:t> allows law enforcement to enter the address listed on the warrant, but officers can only search the areas and for the items listed.</a:t>
            </a:r>
          </a:p>
          <a:p>
            <a:pPr marL="604519" lvl="1" indent="-302260" algn="l">
              <a:lnSpc>
                <a:spcPts val="3919"/>
              </a:lnSpc>
              <a:buAutoNum type="arabicPeriod"/>
            </a:pPr>
            <a:r>
              <a:rPr lang="en-US" sz="2799" spc="69">
                <a:solidFill>
                  <a:srgbClr val="130F54"/>
                </a:solidFill>
                <a:latin typeface="Telegraf"/>
                <a:ea typeface="Telegraf"/>
                <a:cs typeface="Telegraf"/>
                <a:sym typeface="Telegraf"/>
              </a:rPr>
              <a:t> An </a:t>
            </a:r>
            <a:r>
              <a:rPr lang="en-US" sz="2799" b="1" spc="69">
                <a:solidFill>
                  <a:srgbClr val="EF404E"/>
                </a:solidFill>
                <a:latin typeface="Telegraf Bold"/>
                <a:ea typeface="Telegraf Bold"/>
                <a:cs typeface="Telegraf Bold"/>
                <a:sym typeface="Telegraf Bold"/>
              </a:rPr>
              <a:t>arrest warrant</a:t>
            </a:r>
            <a:r>
              <a:rPr lang="en-US" sz="2799" spc="69">
                <a:solidFill>
                  <a:srgbClr val="130F54"/>
                </a:solidFill>
                <a:latin typeface="Telegraf"/>
                <a:ea typeface="Telegraf"/>
                <a:cs typeface="Telegraf"/>
                <a:sym typeface="Telegraf"/>
              </a:rPr>
              <a:t> allows law enforcement to enter the home/workplace of the person listed on the warrant if they believe the person is inside. </a:t>
            </a:r>
            <a:r>
              <a:rPr lang="en-US" sz="2799" b="1" spc="69">
                <a:solidFill>
                  <a:srgbClr val="EF404E"/>
                </a:solidFill>
                <a:latin typeface="Telegraf Bold"/>
                <a:ea typeface="Telegraf Bold"/>
                <a:cs typeface="Telegraf Bold"/>
                <a:sym typeface="Telegraf Bold"/>
              </a:rPr>
              <a:t>This is signed by a judge.</a:t>
            </a:r>
          </a:p>
          <a:p>
            <a:pPr algn="l">
              <a:lnSpc>
                <a:spcPts val="3919"/>
              </a:lnSpc>
            </a:pPr>
            <a:endParaRPr lang="en-US" sz="2799" b="1" spc="69">
              <a:solidFill>
                <a:srgbClr val="EF404E"/>
              </a:solidFill>
              <a:latin typeface="Telegraf Bold"/>
              <a:ea typeface="Telegraf Bold"/>
              <a:cs typeface="Telegraf Bold"/>
              <a:sym typeface="Telegraf Bold"/>
            </a:endParaRPr>
          </a:p>
          <a:p>
            <a:pPr algn="l">
              <a:lnSpc>
                <a:spcPts val="3919"/>
              </a:lnSpc>
            </a:pPr>
            <a:r>
              <a:rPr lang="en-US" sz="2799" spc="69">
                <a:solidFill>
                  <a:srgbClr val="130F54"/>
                </a:solidFill>
                <a:latin typeface="Telegraf"/>
                <a:ea typeface="Telegraf"/>
                <a:cs typeface="Telegraf"/>
                <a:sym typeface="Telegraf"/>
              </a:rPr>
              <a:t>An </a:t>
            </a:r>
            <a:r>
              <a:rPr lang="en-US" sz="2799" b="1" spc="69">
                <a:solidFill>
                  <a:srgbClr val="EF404E"/>
                </a:solidFill>
                <a:latin typeface="Telegraf Bold"/>
                <a:ea typeface="Telegraf Bold"/>
                <a:cs typeface="Telegraf Bold"/>
                <a:sym typeface="Telegraf Bold"/>
              </a:rPr>
              <a:t>administrative warrant</a:t>
            </a:r>
            <a:r>
              <a:rPr lang="en-US" sz="2799" spc="69">
                <a:solidFill>
                  <a:srgbClr val="130F54"/>
                </a:solidFill>
                <a:latin typeface="Telegraf"/>
                <a:ea typeface="Telegraf"/>
                <a:cs typeface="Telegraf"/>
                <a:sym typeface="Telegraf"/>
              </a:rPr>
              <a:t> (“ICE warrant”) does NOT allow officers to enter a home/workplace without consent. </a:t>
            </a:r>
            <a:r>
              <a:rPr lang="en-US" sz="2799" b="1" spc="69">
                <a:solidFill>
                  <a:srgbClr val="EF404E"/>
                </a:solidFill>
                <a:latin typeface="Telegraf Bold"/>
                <a:ea typeface="Telegraf Bold"/>
                <a:cs typeface="Telegraf Bold"/>
                <a:sym typeface="Telegraf Bold"/>
              </a:rPr>
              <a:t>This is NOT signed by a judge.</a:t>
            </a:r>
          </a:p>
          <a:p>
            <a:pPr algn="l">
              <a:lnSpc>
                <a:spcPts val="3919"/>
              </a:lnSpc>
            </a:pPr>
            <a:endParaRPr lang="en-US" sz="2799" b="1" spc="69">
              <a:solidFill>
                <a:srgbClr val="EF404E"/>
              </a:solidFill>
              <a:latin typeface="Telegraf Bold"/>
              <a:ea typeface="Telegraf Bold"/>
              <a:cs typeface="Telegraf Bold"/>
              <a:sym typeface="Telegraf Bold"/>
            </a:endParaRPr>
          </a:p>
        </p:txBody>
      </p:sp>
      <p:sp>
        <p:nvSpPr>
          <p:cNvPr id="12" name="TextBox 12"/>
          <p:cNvSpPr txBox="1"/>
          <p:nvPr/>
        </p:nvSpPr>
        <p:spPr>
          <a:xfrm>
            <a:off x="1335311" y="1215962"/>
            <a:ext cx="4313350" cy="289031"/>
          </a:xfrm>
          <a:prstGeom prst="rect">
            <a:avLst/>
          </a:prstGeom>
        </p:spPr>
        <p:txBody>
          <a:bodyPr lIns="0" tIns="0" rIns="0" bIns="0" rtlCol="0" anchor="t">
            <a:spAutoFit/>
          </a:bodyPr>
          <a:lstStyle/>
          <a:p>
            <a:pPr algn="l">
              <a:lnSpc>
                <a:spcPts val="2004"/>
              </a:lnSpc>
              <a:spcBef>
                <a:spcPct val="0"/>
              </a:spcBef>
            </a:pPr>
            <a:r>
              <a:rPr lang="en-US" sz="2004" b="1" spc="50">
                <a:solidFill>
                  <a:srgbClr val="EF404E"/>
                </a:solidFill>
                <a:latin typeface="Telegraf Bold"/>
                <a:ea typeface="Telegraf Bold"/>
                <a:cs typeface="Telegraf Bold"/>
                <a:sym typeface="Telegraf Bold"/>
              </a:rPr>
              <a:t>ACLU OF MINNESOTA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sp>
        <p:nvSpPr>
          <p:cNvPr id="2" name="AutoShape 2"/>
          <p:cNvSpPr/>
          <p:nvPr/>
        </p:nvSpPr>
        <p:spPr>
          <a:xfrm>
            <a:off x="1028700" y="8667750"/>
            <a:ext cx="16230600" cy="0"/>
          </a:xfrm>
          <a:prstGeom prst="line">
            <a:avLst/>
          </a:prstGeom>
          <a:ln w="28575" cap="flat">
            <a:solidFill>
              <a:srgbClr val="0055AA"/>
            </a:solidFill>
            <a:prstDash val="solid"/>
            <a:headEnd type="none" w="sm" len="sm"/>
            <a:tailEnd type="none" w="sm" len="sm"/>
          </a:ln>
        </p:spPr>
      </p:sp>
      <p:sp>
        <p:nvSpPr>
          <p:cNvPr id="3" name="Freeform 3"/>
          <p:cNvSpPr/>
          <p:nvPr/>
        </p:nvSpPr>
        <p:spPr>
          <a:xfrm>
            <a:off x="1028700" y="530991"/>
            <a:ext cx="7253171" cy="9225019"/>
          </a:xfrm>
          <a:custGeom>
            <a:avLst/>
            <a:gdLst/>
            <a:ahLst/>
            <a:cxnLst/>
            <a:rect l="l" t="t" r="r" b="b"/>
            <a:pathLst>
              <a:path w="7253171" h="9225019">
                <a:moveTo>
                  <a:pt x="0" y="0"/>
                </a:moveTo>
                <a:lnTo>
                  <a:pt x="7253171" y="0"/>
                </a:lnTo>
                <a:lnTo>
                  <a:pt x="7253171" y="9225018"/>
                </a:lnTo>
                <a:lnTo>
                  <a:pt x="0" y="9225018"/>
                </a:lnTo>
                <a:lnTo>
                  <a:pt x="0" y="0"/>
                </a:lnTo>
                <a:close/>
              </a:path>
            </a:pathLst>
          </a:custGeom>
          <a:blipFill>
            <a:blip r:embed="rId2"/>
            <a:stretch>
              <a:fillRect/>
            </a:stretch>
          </a:blipFill>
        </p:spPr>
      </p:sp>
      <p:sp>
        <p:nvSpPr>
          <p:cNvPr id="4" name="Freeform 4"/>
          <p:cNvSpPr/>
          <p:nvPr/>
        </p:nvSpPr>
        <p:spPr>
          <a:xfrm>
            <a:off x="10098379" y="530991"/>
            <a:ext cx="7160921" cy="9225019"/>
          </a:xfrm>
          <a:custGeom>
            <a:avLst/>
            <a:gdLst/>
            <a:ahLst/>
            <a:cxnLst/>
            <a:rect l="l" t="t" r="r" b="b"/>
            <a:pathLst>
              <a:path w="7160921" h="9225019">
                <a:moveTo>
                  <a:pt x="0" y="0"/>
                </a:moveTo>
                <a:lnTo>
                  <a:pt x="7160921" y="0"/>
                </a:lnTo>
                <a:lnTo>
                  <a:pt x="7160921" y="9225018"/>
                </a:lnTo>
                <a:lnTo>
                  <a:pt x="0" y="9225018"/>
                </a:lnTo>
                <a:lnTo>
                  <a:pt x="0" y="0"/>
                </a:lnTo>
                <a:close/>
              </a:path>
            </a:pathLst>
          </a:custGeom>
          <a:blipFill>
            <a:blip r:embed="rId3"/>
            <a:stretch>
              <a:fillRect/>
            </a:stretch>
          </a:blipFill>
        </p:spPr>
      </p:sp>
      <p:grpSp>
        <p:nvGrpSpPr>
          <p:cNvPr id="5" name="Group 5"/>
          <p:cNvGrpSpPr/>
          <p:nvPr/>
        </p:nvGrpSpPr>
        <p:grpSpPr>
          <a:xfrm>
            <a:off x="1763490" y="883952"/>
            <a:ext cx="3665026" cy="725864"/>
            <a:chOff x="0" y="0"/>
            <a:chExt cx="965274" cy="191174"/>
          </a:xfrm>
        </p:grpSpPr>
        <p:sp>
          <p:nvSpPr>
            <p:cNvPr id="6" name="Freeform 6"/>
            <p:cNvSpPr/>
            <p:nvPr/>
          </p:nvSpPr>
          <p:spPr>
            <a:xfrm>
              <a:off x="0" y="0"/>
              <a:ext cx="965274" cy="191174"/>
            </a:xfrm>
            <a:custGeom>
              <a:avLst/>
              <a:gdLst/>
              <a:ahLst/>
              <a:cxnLst/>
              <a:rect l="l" t="t" r="r" b="b"/>
              <a:pathLst>
                <a:path w="965274" h="191174">
                  <a:moveTo>
                    <a:pt x="482637" y="0"/>
                  </a:moveTo>
                  <a:cubicBezTo>
                    <a:pt x="216084" y="0"/>
                    <a:pt x="0" y="42796"/>
                    <a:pt x="0" y="95587"/>
                  </a:cubicBezTo>
                  <a:cubicBezTo>
                    <a:pt x="0" y="148378"/>
                    <a:pt x="216084" y="191174"/>
                    <a:pt x="482637" y="191174"/>
                  </a:cubicBezTo>
                  <a:cubicBezTo>
                    <a:pt x="749190" y="191174"/>
                    <a:pt x="965274" y="148378"/>
                    <a:pt x="965274" y="95587"/>
                  </a:cubicBezTo>
                  <a:cubicBezTo>
                    <a:pt x="965274" y="42796"/>
                    <a:pt x="749190" y="0"/>
                    <a:pt x="482637" y="0"/>
                  </a:cubicBezTo>
                  <a:close/>
                </a:path>
              </a:pathLst>
            </a:custGeom>
            <a:solidFill>
              <a:srgbClr val="000000">
                <a:alpha val="0"/>
              </a:srgbClr>
            </a:solidFill>
            <a:ln w="95250" cap="sq">
              <a:solidFill>
                <a:srgbClr val="EF404E"/>
              </a:solidFill>
              <a:prstDash val="solid"/>
              <a:miter/>
            </a:ln>
          </p:spPr>
        </p:sp>
        <p:sp>
          <p:nvSpPr>
            <p:cNvPr id="7" name="TextBox 7"/>
            <p:cNvSpPr txBox="1"/>
            <p:nvPr/>
          </p:nvSpPr>
          <p:spPr>
            <a:xfrm>
              <a:off x="90494" y="27448"/>
              <a:ext cx="784285" cy="145804"/>
            </a:xfrm>
            <a:prstGeom prst="rect">
              <a:avLst/>
            </a:prstGeom>
          </p:spPr>
          <p:txBody>
            <a:bodyPr lIns="50800" tIns="50800" rIns="50800" bIns="50800" rtlCol="0" anchor="ctr"/>
            <a:lstStyle/>
            <a:p>
              <a:pPr algn="ctr">
                <a:lnSpc>
                  <a:spcPts val="2004"/>
                </a:lnSpc>
              </a:pPr>
              <a:endParaRPr/>
            </a:p>
          </p:txBody>
        </p:sp>
      </p:grpSp>
      <p:grpSp>
        <p:nvGrpSpPr>
          <p:cNvPr id="8" name="Group 8"/>
          <p:cNvGrpSpPr/>
          <p:nvPr/>
        </p:nvGrpSpPr>
        <p:grpSpPr>
          <a:xfrm>
            <a:off x="11846327" y="728088"/>
            <a:ext cx="3665026" cy="881729"/>
            <a:chOff x="0" y="0"/>
            <a:chExt cx="965274" cy="232225"/>
          </a:xfrm>
        </p:grpSpPr>
        <p:sp>
          <p:nvSpPr>
            <p:cNvPr id="9" name="Freeform 9"/>
            <p:cNvSpPr/>
            <p:nvPr/>
          </p:nvSpPr>
          <p:spPr>
            <a:xfrm>
              <a:off x="0" y="0"/>
              <a:ext cx="965274" cy="232225"/>
            </a:xfrm>
            <a:custGeom>
              <a:avLst/>
              <a:gdLst/>
              <a:ahLst/>
              <a:cxnLst/>
              <a:rect l="l" t="t" r="r" b="b"/>
              <a:pathLst>
                <a:path w="965274" h="232225">
                  <a:moveTo>
                    <a:pt x="482637" y="0"/>
                  </a:moveTo>
                  <a:cubicBezTo>
                    <a:pt x="216084" y="0"/>
                    <a:pt x="0" y="51985"/>
                    <a:pt x="0" y="116112"/>
                  </a:cubicBezTo>
                  <a:cubicBezTo>
                    <a:pt x="0" y="180240"/>
                    <a:pt x="216084" y="232225"/>
                    <a:pt x="482637" y="232225"/>
                  </a:cubicBezTo>
                  <a:cubicBezTo>
                    <a:pt x="749190" y="232225"/>
                    <a:pt x="965274" y="180240"/>
                    <a:pt x="965274" y="116112"/>
                  </a:cubicBezTo>
                  <a:cubicBezTo>
                    <a:pt x="965274" y="51985"/>
                    <a:pt x="749190" y="0"/>
                    <a:pt x="482637" y="0"/>
                  </a:cubicBezTo>
                  <a:close/>
                </a:path>
              </a:pathLst>
            </a:custGeom>
            <a:solidFill>
              <a:srgbClr val="000000">
                <a:alpha val="0"/>
              </a:srgbClr>
            </a:solidFill>
            <a:ln w="95250" cap="sq">
              <a:solidFill>
                <a:srgbClr val="EF404E"/>
              </a:solidFill>
              <a:prstDash val="solid"/>
              <a:miter/>
            </a:ln>
          </p:spPr>
        </p:sp>
        <p:sp>
          <p:nvSpPr>
            <p:cNvPr id="10" name="TextBox 10"/>
            <p:cNvSpPr txBox="1"/>
            <p:nvPr/>
          </p:nvSpPr>
          <p:spPr>
            <a:xfrm>
              <a:off x="90494" y="31296"/>
              <a:ext cx="784285" cy="179158"/>
            </a:xfrm>
            <a:prstGeom prst="rect">
              <a:avLst/>
            </a:prstGeom>
          </p:spPr>
          <p:txBody>
            <a:bodyPr lIns="50800" tIns="50800" rIns="50800" bIns="50800" rtlCol="0" anchor="ctr"/>
            <a:lstStyle/>
            <a:p>
              <a:pPr algn="ctr">
                <a:lnSpc>
                  <a:spcPts val="2004"/>
                </a:lnSpc>
              </a:pPr>
              <a:endParaRPr/>
            </a:p>
          </p:txBody>
        </p:sp>
      </p:grpSp>
      <p:sp>
        <p:nvSpPr>
          <p:cNvPr id="11" name="AutoShape 11"/>
          <p:cNvSpPr/>
          <p:nvPr/>
        </p:nvSpPr>
        <p:spPr>
          <a:xfrm>
            <a:off x="12269633" y="7078031"/>
            <a:ext cx="2546785" cy="382726"/>
          </a:xfrm>
          <a:prstGeom prst="line">
            <a:avLst/>
          </a:prstGeom>
          <a:ln w="95250" cap="rnd">
            <a:solidFill>
              <a:srgbClr val="EF404E"/>
            </a:solidFill>
            <a:prstDash val="solid"/>
            <a:headEnd type="none" w="sm" len="sm"/>
            <a:tailEnd type="triangle" w="lg" len="med"/>
          </a:ln>
        </p:spPr>
      </p:sp>
      <p:sp>
        <p:nvSpPr>
          <p:cNvPr id="12" name="AutoShape 12"/>
          <p:cNvSpPr/>
          <p:nvPr/>
        </p:nvSpPr>
        <p:spPr>
          <a:xfrm flipH="1" flipV="1">
            <a:off x="7184833" y="6576460"/>
            <a:ext cx="1799500" cy="501572"/>
          </a:xfrm>
          <a:prstGeom prst="line">
            <a:avLst/>
          </a:prstGeom>
          <a:ln w="95250" cap="rnd">
            <a:solidFill>
              <a:srgbClr val="EF404E"/>
            </a:solidFill>
            <a:prstDash val="solid"/>
            <a:headEnd type="none" w="sm" len="sm"/>
            <a:tailEnd type="triangle" w="lg" len="med"/>
          </a:ln>
        </p:spPr>
      </p:sp>
      <p:grpSp>
        <p:nvGrpSpPr>
          <p:cNvPr id="13" name="Group 13"/>
          <p:cNvGrpSpPr/>
          <p:nvPr/>
        </p:nvGrpSpPr>
        <p:grpSpPr>
          <a:xfrm>
            <a:off x="7267553" y="322030"/>
            <a:ext cx="3752893" cy="1413340"/>
            <a:chOff x="0" y="0"/>
            <a:chExt cx="988416" cy="372238"/>
          </a:xfrm>
        </p:grpSpPr>
        <p:sp>
          <p:nvSpPr>
            <p:cNvPr id="14" name="Freeform 14"/>
            <p:cNvSpPr/>
            <p:nvPr/>
          </p:nvSpPr>
          <p:spPr>
            <a:xfrm>
              <a:off x="0" y="0"/>
              <a:ext cx="988416" cy="372238"/>
            </a:xfrm>
            <a:custGeom>
              <a:avLst/>
              <a:gdLst/>
              <a:ahLst/>
              <a:cxnLst/>
              <a:rect l="l" t="t" r="r" b="b"/>
              <a:pathLst>
                <a:path w="988416" h="372238">
                  <a:moveTo>
                    <a:pt x="105209" y="0"/>
                  </a:moveTo>
                  <a:lnTo>
                    <a:pt x="883207" y="0"/>
                  </a:lnTo>
                  <a:cubicBezTo>
                    <a:pt x="911111" y="0"/>
                    <a:pt x="937871" y="11084"/>
                    <a:pt x="957601" y="30815"/>
                  </a:cubicBezTo>
                  <a:cubicBezTo>
                    <a:pt x="977332" y="50545"/>
                    <a:pt x="988416" y="77306"/>
                    <a:pt x="988416" y="105209"/>
                  </a:cubicBezTo>
                  <a:lnTo>
                    <a:pt x="988416" y="267029"/>
                  </a:lnTo>
                  <a:cubicBezTo>
                    <a:pt x="988416" y="294932"/>
                    <a:pt x="977332" y="321692"/>
                    <a:pt x="957601" y="341423"/>
                  </a:cubicBezTo>
                  <a:cubicBezTo>
                    <a:pt x="937871" y="361153"/>
                    <a:pt x="911111" y="372238"/>
                    <a:pt x="883207" y="372238"/>
                  </a:cubicBezTo>
                  <a:lnTo>
                    <a:pt x="105209" y="372238"/>
                  </a:lnTo>
                  <a:cubicBezTo>
                    <a:pt x="77306" y="372238"/>
                    <a:pt x="50545" y="361153"/>
                    <a:pt x="30815" y="341423"/>
                  </a:cubicBezTo>
                  <a:cubicBezTo>
                    <a:pt x="11084" y="321692"/>
                    <a:pt x="0" y="294932"/>
                    <a:pt x="0" y="267029"/>
                  </a:cubicBezTo>
                  <a:lnTo>
                    <a:pt x="0" y="105209"/>
                  </a:lnTo>
                  <a:cubicBezTo>
                    <a:pt x="0" y="77306"/>
                    <a:pt x="11084" y="50545"/>
                    <a:pt x="30815" y="30815"/>
                  </a:cubicBezTo>
                  <a:cubicBezTo>
                    <a:pt x="50545" y="11084"/>
                    <a:pt x="77306" y="0"/>
                    <a:pt x="105209" y="0"/>
                  </a:cubicBezTo>
                  <a:close/>
                </a:path>
              </a:pathLst>
            </a:custGeom>
            <a:solidFill>
              <a:srgbClr val="FFE06A"/>
            </a:solidFill>
          </p:spPr>
        </p:sp>
        <p:sp>
          <p:nvSpPr>
            <p:cNvPr id="15" name="TextBox 15"/>
            <p:cNvSpPr txBox="1"/>
            <p:nvPr/>
          </p:nvSpPr>
          <p:spPr>
            <a:xfrm>
              <a:off x="0" y="28575"/>
              <a:ext cx="988416"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ICE “WARRANTS”</a:t>
              </a:r>
            </a:p>
          </p:txBody>
        </p:sp>
      </p:grpSp>
      <p:grpSp>
        <p:nvGrpSpPr>
          <p:cNvPr id="16" name="Group 16"/>
          <p:cNvGrpSpPr/>
          <p:nvPr/>
        </p:nvGrpSpPr>
        <p:grpSpPr>
          <a:xfrm>
            <a:off x="7501350" y="3281622"/>
            <a:ext cx="3285299" cy="1413340"/>
            <a:chOff x="0" y="0"/>
            <a:chExt cx="865264" cy="372238"/>
          </a:xfrm>
        </p:grpSpPr>
        <p:sp>
          <p:nvSpPr>
            <p:cNvPr id="17" name="Freeform 17"/>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3DBE3"/>
            </a:solidFill>
          </p:spPr>
        </p:sp>
        <p:sp>
          <p:nvSpPr>
            <p:cNvPr id="18" name="TextBox 18"/>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NOT </a:t>
              </a:r>
              <a:r>
                <a:rPr lang="en-US" sz="4004" spc="100">
                  <a:solidFill>
                    <a:srgbClr val="130F54"/>
                  </a:solidFill>
                  <a:latin typeface="Telegraf"/>
                  <a:ea typeface="Telegraf"/>
                  <a:cs typeface="Telegraf"/>
                  <a:sym typeface="Telegraf"/>
                </a:rPr>
                <a:t>issued by a court</a:t>
              </a:r>
            </a:p>
          </p:txBody>
        </p:sp>
      </p:grpSp>
      <p:sp>
        <p:nvSpPr>
          <p:cNvPr id="19" name="AutoShape 19"/>
          <p:cNvSpPr/>
          <p:nvPr/>
        </p:nvSpPr>
        <p:spPr>
          <a:xfrm flipH="1" flipV="1">
            <a:off x="4938656" y="1609817"/>
            <a:ext cx="2562694" cy="2378475"/>
          </a:xfrm>
          <a:prstGeom prst="line">
            <a:avLst/>
          </a:prstGeom>
          <a:ln w="95250" cap="rnd">
            <a:solidFill>
              <a:srgbClr val="EF404E"/>
            </a:solidFill>
            <a:prstDash val="solid"/>
            <a:headEnd type="none" w="sm" len="sm"/>
            <a:tailEnd type="triangle" w="lg" len="med"/>
          </a:ln>
        </p:spPr>
      </p:sp>
      <p:sp>
        <p:nvSpPr>
          <p:cNvPr id="20" name="AutoShape 20"/>
          <p:cNvSpPr/>
          <p:nvPr/>
        </p:nvSpPr>
        <p:spPr>
          <a:xfrm flipV="1">
            <a:off x="10786650" y="1735370"/>
            <a:ext cx="1845670" cy="2252922"/>
          </a:xfrm>
          <a:prstGeom prst="line">
            <a:avLst/>
          </a:prstGeom>
          <a:ln w="95250" cap="rnd">
            <a:solidFill>
              <a:srgbClr val="EF404E"/>
            </a:solidFill>
            <a:prstDash val="solid"/>
            <a:headEnd type="none" w="sm" len="sm"/>
            <a:tailEnd type="triangle" w="lg" len="med"/>
          </a:ln>
        </p:spPr>
      </p:sp>
      <p:grpSp>
        <p:nvGrpSpPr>
          <p:cNvPr id="21" name="Group 21"/>
          <p:cNvGrpSpPr/>
          <p:nvPr/>
        </p:nvGrpSpPr>
        <p:grpSpPr>
          <a:xfrm>
            <a:off x="8984333" y="6371361"/>
            <a:ext cx="3285299" cy="1413340"/>
            <a:chOff x="0" y="0"/>
            <a:chExt cx="865264" cy="372238"/>
          </a:xfrm>
        </p:grpSpPr>
        <p:sp>
          <p:nvSpPr>
            <p:cNvPr id="22" name="Freeform 22"/>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7D7B5"/>
            </a:solidFill>
          </p:spPr>
        </p:sp>
        <p:sp>
          <p:nvSpPr>
            <p:cNvPr id="23" name="TextBox 23"/>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NOT </a:t>
              </a:r>
              <a:r>
                <a:rPr lang="en-US" sz="4004" spc="100">
                  <a:solidFill>
                    <a:srgbClr val="130F54"/>
                  </a:solidFill>
                  <a:latin typeface="Telegraf"/>
                  <a:ea typeface="Telegraf"/>
                  <a:cs typeface="Telegraf"/>
                  <a:sym typeface="Telegraf"/>
                </a:rPr>
                <a:t>signed by a judge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5AA"/>
        </a:solidFill>
        <a:effectLst/>
      </p:bgPr>
    </p:bg>
    <p:spTree>
      <p:nvGrpSpPr>
        <p:cNvPr id="1" name=""/>
        <p:cNvGrpSpPr/>
        <p:nvPr/>
      </p:nvGrpSpPr>
      <p:grpSpPr>
        <a:xfrm>
          <a:off x="0" y="0"/>
          <a:ext cx="0" cy="0"/>
          <a:chOff x="0" y="0"/>
          <a:chExt cx="0" cy="0"/>
        </a:xfrm>
      </p:grpSpPr>
      <p:sp>
        <p:nvSpPr>
          <p:cNvPr id="2" name="Freeform 2"/>
          <p:cNvSpPr/>
          <p:nvPr/>
        </p:nvSpPr>
        <p:spPr>
          <a:xfrm>
            <a:off x="796810" y="530991"/>
            <a:ext cx="7230108" cy="9225019"/>
          </a:xfrm>
          <a:custGeom>
            <a:avLst/>
            <a:gdLst/>
            <a:ahLst/>
            <a:cxnLst/>
            <a:rect l="l" t="t" r="r" b="b"/>
            <a:pathLst>
              <a:path w="7230108" h="9225019">
                <a:moveTo>
                  <a:pt x="0" y="0"/>
                </a:moveTo>
                <a:lnTo>
                  <a:pt x="7230109" y="0"/>
                </a:lnTo>
                <a:lnTo>
                  <a:pt x="7230109" y="9225018"/>
                </a:lnTo>
                <a:lnTo>
                  <a:pt x="0" y="9225018"/>
                </a:lnTo>
                <a:lnTo>
                  <a:pt x="0" y="0"/>
                </a:lnTo>
                <a:close/>
              </a:path>
            </a:pathLst>
          </a:custGeom>
          <a:blipFill>
            <a:blip r:embed="rId2"/>
            <a:stretch>
              <a:fillRect/>
            </a:stretch>
          </a:blipFill>
        </p:spPr>
      </p:sp>
      <p:sp>
        <p:nvSpPr>
          <p:cNvPr id="3" name="Freeform 3"/>
          <p:cNvSpPr/>
          <p:nvPr/>
        </p:nvSpPr>
        <p:spPr>
          <a:xfrm>
            <a:off x="9960004" y="530991"/>
            <a:ext cx="7437671" cy="9225019"/>
          </a:xfrm>
          <a:custGeom>
            <a:avLst/>
            <a:gdLst/>
            <a:ahLst/>
            <a:cxnLst/>
            <a:rect l="l" t="t" r="r" b="b"/>
            <a:pathLst>
              <a:path w="7437671" h="9225019">
                <a:moveTo>
                  <a:pt x="0" y="0"/>
                </a:moveTo>
                <a:lnTo>
                  <a:pt x="7437671" y="0"/>
                </a:lnTo>
                <a:lnTo>
                  <a:pt x="7437671" y="9225018"/>
                </a:lnTo>
                <a:lnTo>
                  <a:pt x="0" y="9225018"/>
                </a:lnTo>
                <a:lnTo>
                  <a:pt x="0" y="0"/>
                </a:lnTo>
                <a:close/>
              </a:path>
            </a:pathLst>
          </a:custGeom>
          <a:blipFill>
            <a:blip r:embed="rId3"/>
            <a:stretch>
              <a:fillRect/>
            </a:stretch>
          </a:blipFill>
        </p:spPr>
      </p:sp>
      <p:sp>
        <p:nvSpPr>
          <p:cNvPr id="4" name="AutoShape 4"/>
          <p:cNvSpPr/>
          <p:nvPr/>
        </p:nvSpPr>
        <p:spPr>
          <a:xfrm>
            <a:off x="1028700" y="8667750"/>
            <a:ext cx="16230600" cy="0"/>
          </a:xfrm>
          <a:prstGeom prst="line">
            <a:avLst/>
          </a:prstGeom>
          <a:ln w="28575" cap="flat">
            <a:solidFill>
              <a:srgbClr val="0055AA"/>
            </a:solidFill>
            <a:prstDash val="solid"/>
            <a:headEnd type="none" w="sm" len="sm"/>
            <a:tailEnd type="none" w="sm" len="sm"/>
          </a:ln>
        </p:spPr>
      </p:sp>
      <p:grpSp>
        <p:nvGrpSpPr>
          <p:cNvPr id="5" name="Group 5"/>
          <p:cNvGrpSpPr/>
          <p:nvPr/>
        </p:nvGrpSpPr>
        <p:grpSpPr>
          <a:xfrm>
            <a:off x="2579352" y="1168952"/>
            <a:ext cx="3665026" cy="725864"/>
            <a:chOff x="0" y="0"/>
            <a:chExt cx="965274" cy="191174"/>
          </a:xfrm>
        </p:grpSpPr>
        <p:sp>
          <p:nvSpPr>
            <p:cNvPr id="6" name="Freeform 6"/>
            <p:cNvSpPr/>
            <p:nvPr/>
          </p:nvSpPr>
          <p:spPr>
            <a:xfrm>
              <a:off x="0" y="0"/>
              <a:ext cx="965274" cy="191174"/>
            </a:xfrm>
            <a:custGeom>
              <a:avLst/>
              <a:gdLst/>
              <a:ahLst/>
              <a:cxnLst/>
              <a:rect l="l" t="t" r="r" b="b"/>
              <a:pathLst>
                <a:path w="965274" h="191174">
                  <a:moveTo>
                    <a:pt x="482637" y="0"/>
                  </a:moveTo>
                  <a:cubicBezTo>
                    <a:pt x="216084" y="0"/>
                    <a:pt x="0" y="42796"/>
                    <a:pt x="0" y="95587"/>
                  </a:cubicBezTo>
                  <a:cubicBezTo>
                    <a:pt x="0" y="148378"/>
                    <a:pt x="216084" y="191174"/>
                    <a:pt x="482637" y="191174"/>
                  </a:cubicBezTo>
                  <a:cubicBezTo>
                    <a:pt x="749190" y="191174"/>
                    <a:pt x="965274" y="148378"/>
                    <a:pt x="965274" y="95587"/>
                  </a:cubicBezTo>
                  <a:cubicBezTo>
                    <a:pt x="965274" y="42796"/>
                    <a:pt x="749190" y="0"/>
                    <a:pt x="482637" y="0"/>
                  </a:cubicBezTo>
                  <a:close/>
                </a:path>
              </a:pathLst>
            </a:custGeom>
            <a:solidFill>
              <a:srgbClr val="000000">
                <a:alpha val="0"/>
              </a:srgbClr>
            </a:solidFill>
            <a:ln w="95250" cap="sq">
              <a:solidFill>
                <a:srgbClr val="EF404E"/>
              </a:solidFill>
              <a:prstDash val="solid"/>
              <a:miter/>
            </a:ln>
          </p:spPr>
        </p:sp>
        <p:sp>
          <p:nvSpPr>
            <p:cNvPr id="7" name="TextBox 7"/>
            <p:cNvSpPr txBox="1"/>
            <p:nvPr/>
          </p:nvSpPr>
          <p:spPr>
            <a:xfrm>
              <a:off x="90494" y="27448"/>
              <a:ext cx="784285" cy="145804"/>
            </a:xfrm>
            <a:prstGeom prst="rect">
              <a:avLst/>
            </a:prstGeom>
          </p:spPr>
          <p:txBody>
            <a:bodyPr lIns="50800" tIns="50800" rIns="50800" bIns="50800" rtlCol="0" anchor="ctr"/>
            <a:lstStyle/>
            <a:p>
              <a:pPr algn="ctr">
                <a:lnSpc>
                  <a:spcPts val="2004"/>
                </a:lnSpc>
              </a:pPr>
              <a:endParaRPr/>
            </a:p>
          </p:txBody>
        </p:sp>
      </p:grpSp>
      <p:grpSp>
        <p:nvGrpSpPr>
          <p:cNvPr id="8" name="Group 8"/>
          <p:cNvGrpSpPr/>
          <p:nvPr/>
        </p:nvGrpSpPr>
        <p:grpSpPr>
          <a:xfrm>
            <a:off x="11623663" y="853641"/>
            <a:ext cx="3665026" cy="881729"/>
            <a:chOff x="0" y="0"/>
            <a:chExt cx="965274" cy="232225"/>
          </a:xfrm>
        </p:grpSpPr>
        <p:sp>
          <p:nvSpPr>
            <p:cNvPr id="9" name="Freeform 9"/>
            <p:cNvSpPr/>
            <p:nvPr/>
          </p:nvSpPr>
          <p:spPr>
            <a:xfrm>
              <a:off x="0" y="0"/>
              <a:ext cx="965274" cy="232225"/>
            </a:xfrm>
            <a:custGeom>
              <a:avLst/>
              <a:gdLst/>
              <a:ahLst/>
              <a:cxnLst/>
              <a:rect l="l" t="t" r="r" b="b"/>
              <a:pathLst>
                <a:path w="965274" h="232225">
                  <a:moveTo>
                    <a:pt x="482637" y="0"/>
                  </a:moveTo>
                  <a:cubicBezTo>
                    <a:pt x="216084" y="0"/>
                    <a:pt x="0" y="51985"/>
                    <a:pt x="0" y="116112"/>
                  </a:cubicBezTo>
                  <a:cubicBezTo>
                    <a:pt x="0" y="180240"/>
                    <a:pt x="216084" y="232225"/>
                    <a:pt x="482637" y="232225"/>
                  </a:cubicBezTo>
                  <a:cubicBezTo>
                    <a:pt x="749190" y="232225"/>
                    <a:pt x="965274" y="180240"/>
                    <a:pt x="965274" y="116112"/>
                  </a:cubicBezTo>
                  <a:cubicBezTo>
                    <a:pt x="965274" y="51985"/>
                    <a:pt x="749190" y="0"/>
                    <a:pt x="482637" y="0"/>
                  </a:cubicBezTo>
                  <a:close/>
                </a:path>
              </a:pathLst>
            </a:custGeom>
            <a:solidFill>
              <a:srgbClr val="000000">
                <a:alpha val="0"/>
              </a:srgbClr>
            </a:solidFill>
            <a:ln w="95250" cap="sq">
              <a:solidFill>
                <a:srgbClr val="EF404E"/>
              </a:solidFill>
              <a:prstDash val="solid"/>
              <a:miter/>
            </a:ln>
          </p:spPr>
        </p:sp>
        <p:sp>
          <p:nvSpPr>
            <p:cNvPr id="10" name="TextBox 10"/>
            <p:cNvSpPr txBox="1"/>
            <p:nvPr/>
          </p:nvSpPr>
          <p:spPr>
            <a:xfrm>
              <a:off x="90494" y="31296"/>
              <a:ext cx="784285" cy="179158"/>
            </a:xfrm>
            <a:prstGeom prst="rect">
              <a:avLst/>
            </a:prstGeom>
          </p:spPr>
          <p:txBody>
            <a:bodyPr lIns="50800" tIns="50800" rIns="50800" bIns="50800" rtlCol="0" anchor="ctr"/>
            <a:lstStyle/>
            <a:p>
              <a:pPr algn="ctr">
                <a:lnSpc>
                  <a:spcPts val="2004"/>
                </a:lnSpc>
              </a:pPr>
              <a:endParaRPr/>
            </a:p>
          </p:txBody>
        </p:sp>
      </p:grpSp>
      <p:sp>
        <p:nvSpPr>
          <p:cNvPr id="11" name="AutoShape 11"/>
          <p:cNvSpPr/>
          <p:nvPr/>
        </p:nvSpPr>
        <p:spPr>
          <a:xfrm>
            <a:off x="11602654" y="6810737"/>
            <a:ext cx="2365649" cy="2124209"/>
          </a:xfrm>
          <a:prstGeom prst="line">
            <a:avLst/>
          </a:prstGeom>
          <a:ln w="95250" cap="rnd">
            <a:solidFill>
              <a:srgbClr val="EF404E"/>
            </a:solidFill>
            <a:prstDash val="solid"/>
            <a:headEnd type="none" w="sm" len="sm"/>
            <a:tailEnd type="triangle" w="lg" len="med"/>
          </a:ln>
        </p:spPr>
      </p:sp>
      <p:sp>
        <p:nvSpPr>
          <p:cNvPr id="12" name="AutoShape 12"/>
          <p:cNvSpPr/>
          <p:nvPr/>
        </p:nvSpPr>
        <p:spPr>
          <a:xfrm flipH="1">
            <a:off x="6917636" y="6810737"/>
            <a:ext cx="1399718" cy="1502500"/>
          </a:xfrm>
          <a:prstGeom prst="line">
            <a:avLst/>
          </a:prstGeom>
          <a:ln w="95250" cap="rnd">
            <a:solidFill>
              <a:srgbClr val="EF404E"/>
            </a:solidFill>
            <a:prstDash val="solid"/>
            <a:headEnd type="none" w="sm" len="sm"/>
            <a:tailEnd type="triangle" w="lg" len="med"/>
          </a:ln>
        </p:spPr>
      </p:sp>
      <p:grpSp>
        <p:nvGrpSpPr>
          <p:cNvPr id="13" name="Group 13"/>
          <p:cNvGrpSpPr/>
          <p:nvPr/>
        </p:nvGrpSpPr>
        <p:grpSpPr>
          <a:xfrm>
            <a:off x="7267553" y="322030"/>
            <a:ext cx="3752893" cy="1413340"/>
            <a:chOff x="0" y="0"/>
            <a:chExt cx="988416" cy="372238"/>
          </a:xfrm>
        </p:grpSpPr>
        <p:sp>
          <p:nvSpPr>
            <p:cNvPr id="14" name="Freeform 14"/>
            <p:cNvSpPr/>
            <p:nvPr/>
          </p:nvSpPr>
          <p:spPr>
            <a:xfrm>
              <a:off x="0" y="0"/>
              <a:ext cx="988416" cy="372238"/>
            </a:xfrm>
            <a:custGeom>
              <a:avLst/>
              <a:gdLst/>
              <a:ahLst/>
              <a:cxnLst/>
              <a:rect l="l" t="t" r="r" b="b"/>
              <a:pathLst>
                <a:path w="988416" h="372238">
                  <a:moveTo>
                    <a:pt x="105209" y="0"/>
                  </a:moveTo>
                  <a:lnTo>
                    <a:pt x="883207" y="0"/>
                  </a:lnTo>
                  <a:cubicBezTo>
                    <a:pt x="911111" y="0"/>
                    <a:pt x="937871" y="11084"/>
                    <a:pt x="957601" y="30815"/>
                  </a:cubicBezTo>
                  <a:cubicBezTo>
                    <a:pt x="977332" y="50545"/>
                    <a:pt x="988416" y="77306"/>
                    <a:pt x="988416" y="105209"/>
                  </a:cubicBezTo>
                  <a:lnTo>
                    <a:pt x="988416" y="267029"/>
                  </a:lnTo>
                  <a:cubicBezTo>
                    <a:pt x="988416" y="294932"/>
                    <a:pt x="977332" y="321692"/>
                    <a:pt x="957601" y="341423"/>
                  </a:cubicBezTo>
                  <a:cubicBezTo>
                    <a:pt x="937871" y="361153"/>
                    <a:pt x="911111" y="372238"/>
                    <a:pt x="883207" y="372238"/>
                  </a:cubicBezTo>
                  <a:lnTo>
                    <a:pt x="105209" y="372238"/>
                  </a:lnTo>
                  <a:cubicBezTo>
                    <a:pt x="77306" y="372238"/>
                    <a:pt x="50545" y="361153"/>
                    <a:pt x="30815" y="341423"/>
                  </a:cubicBezTo>
                  <a:cubicBezTo>
                    <a:pt x="11084" y="321692"/>
                    <a:pt x="0" y="294932"/>
                    <a:pt x="0" y="267029"/>
                  </a:cubicBezTo>
                  <a:lnTo>
                    <a:pt x="0" y="105209"/>
                  </a:lnTo>
                  <a:cubicBezTo>
                    <a:pt x="0" y="77306"/>
                    <a:pt x="11084" y="50545"/>
                    <a:pt x="30815" y="30815"/>
                  </a:cubicBezTo>
                  <a:cubicBezTo>
                    <a:pt x="50545" y="11084"/>
                    <a:pt x="77306" y="0"/>
                    <a:pt x="105209" y="0"/>
                  </a:cubicBezTo>
                  <a:close/>
                </a:path>
              </a:pathLst>
            </a:custGeom>
            <a:solidFill>
              <a:srgbClr val="FFE06A"/>
            </a:solidFill>
          </p:spPr>
        </p:sp>
        <p:sp>
          <p:nvSpPr>
            <p:cNvPr id="15" name="TextBox 15"/>
            <p:cNvSpPr txBox="1"/>
            <p:nvPr/>
          </p:nvSpPr>
          <p:spPr>
            <a:xfrm>
              <a:off x="0" y="28575"/>
              <a:ext cx="988416"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JUDICIAL WARRANTS</a:t>
              </a:r>
            </a:p>
          </p:txBody>
        </p:sp>
      </p:grpSp>
      <p:grpSp>
        <p:nvGrpSpPr>
          <p:cNvPr id="16" name="Group 16"/>
          <p:cNvGrpSpPr/>
          <p:nvPr/>
        </p:nvGrpSpPr>
        <p:grpSpPr>
          <a:xfrm>
            <a:off x="7501350" y="3554672"/>
            <a:ext cx="3285299" cy="1413340"/>
            <a:chOff x="0" y="0"/>
            <a:chExt cx="865264" cy="372238"/>
          </a:xfrm>
        </p:grpSpPr>
        <p:sp>
          <p:nvSpPr>
            <p:cNvPr id="17" name="Freeform 17"/>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3DBE3"/>
            </a:solidFill>
          </p:spPr>
        </p:sp>
        <p:sp>
          <p:nvSpPr>
            <p:cNvPr id="18" name="TextBox 18"/>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YES </a:t>
              </a:r>
              <a:r>
                <a:rPr lang="en-US" sz="4004" spc="100">
                  <a:solidFill>
                    <a:srgbClr val="130F54"/>
                  </a:solidFill>
                  <a:latin typeface="Telegraf"/>
                  <a:ea typeface="Telegraf"/>
                  <a:cs typeface="Telegraf"/>
                  <a:sym typeface="Telegraf"/>
                </a:rPr>
                <a:t>issued by a court</a:t>
              </a:r>
            </a:p>
          </p:txBody>
        </p:sp>
      </p:grpSp>
      <p:sp>
        <p:nvSpPr>
          <p:cNvPr id="19" name="AutoShape 19"/>
          <p:cNvSpPr/>
          <p:nvPr/>
        </p:nvSpPr>
        <p:spPr>
          <a:xfrm flipH="1" flipV="1">
            <a:off x="5539848" y="1894816"/>
            <a:ext cx="1961502" cy="2366526"/>
          </a:xfrm>
          <a:prstGeom prst="line">
            <a:avLst/>
          </a:prstGeom>
          <a:ln w="95250" cap="rnd">
            <a:solidFill>
              <a:srgbClr val="EF404E"/>
            </a:solidFill>
            <a:prstDash val="solid"/>
            <a:headEnd type="none" w="sm" len="sm"/>
            <a:tailEnd type="triangle" w="lg" len="med"/>
          </a:ln>
        </p:spPr>
      </p:sp>
      <p:sp>
        <p:nvSpPr>
          <p:cNvPr id="20" name="AutoShape 20"/>
          <p:cNvSpPr/>
          <p:nvPr/>
        </p:nvSpPr>
        <p:spPr>
          <a:xfrm flipV="1">
            <a:off x="10786650" y="1735370"/>
            <a:ext cx="1845670" cy="2525972"/>
          </a:xfrm>
          <a:prstGeom prst="line">
            <a:avLst/>
          </a:prstGeom>
          <a:ln w="95250" cap="rnd">
            <a:solidFill>
              <a:srgbClr val="EF404E"/>
            </a:solidFill>
            <a:prstDash val="solid"/>
            <a:headEnd type="none" w="sm" len="sm"/>
            <a:tailEnd type="triangle" w="lg" len="med"/>
          </a:ln>
        </p:spPr>
      </p:sp>
      <p:grpSp>
        <p:nvGrpSpPr>
          <p:cNvPr id="21" name="Group 21"/>
          <p:cNvGrpSpPr/>
          <p:nvPr/>
        </p:nvGrpSpPr>
        <p:grpSpPr>
          <a:xfrm>
            <a:off x="8317354" y="6104067"/>
            <a:ext cx="3285299" cy="1413340"/>
            <a:chOff x="0" y="0"/>
            <a:chExt cx="865264" cy="372238"/>
          </a:xfrm>
        </p:grpSpPr>
        <p:sp>
          <p:nvSpPr>
            <p:cNvPr id="22" name="Freeform 22"/>
            <p:cNvSpPr/>
            <p:nvPr/>
          </p:nvSpPr>
          <p:spPr>
            <a:xfrm>
              <a:off x="0" y="0"/>
              <a:ext cx="865264" cy="372238"/>
            </a:xfrm>
            <a:custGeom>
              <a:avLst/>
              <a:gdLst/>
              <a:ahLst/>
              <a:cxnLst/>
              <a:rect l="l" t="t" r="r" b="b"/>
              <a:pathLst>
                <a:path w="865264" h="372238">
                  <a:moveTo>
                    <a:pt x="120183" y="0"/>
                  </a:moveTo>
                  <a:lnTo>
                    <a:pt x="745081" y="0"/>
                  </a:lnTo>
                  <a:cubicBezTo>
                    <a:pt x="811456" y="0"/>
                    <a:pt x="865264" y="53808"/>
                    <a:pt x="865264" y="120183"/>
                  </a:cubicBezTo>
                  <a:lnTo>
                    <a:pt x="865264" y="252054"/>
                  </a:lnTo>
                  <a:cubicBezTo>
                    <a:pt x="865264" y="318430"/>
                    <a:pt x="811456" y="372238"/>
                    <a:pt x="745081" y="372238"/>
                  </a:cubicBezTo>
                  <a:lnTo>
                    <a:pt x="120183" y="372238"/>
                  </a:lnTo>
                  <a:cubicBezTo>
                    <a:pt x="53808" y="372238"/>
                    <a:pt x="0" y="318430"/>
                    <a:pt x="0" y="252054"/>
                  </a:cubicBezTo>
                  <a:lnTo>
                    <a:pt x="0" y="120183"/>
                  </a:lnTo>
                  <a:cubicBezTo>
                    <a:pt x="0" y="53808"/>
                    <a:pt x="53808" y="0"/>
                    <a:pt x="120183" y="0"/>
                  </a:cubicBezTo>
                  <a:close/>
                </a:path>
              </a:pathLst>
            </a:custGeom>
            <a:solidFill>
              <a:srgbClr val="A7D7B5"/>
            </a:solidFill>
          </p:spPr>
        </p:sp>
        <p:sp>
          <p:nvSpPr>
            <p:cNvPr id="23" name="TextBox 23"/>
            <p:cNvSpPr txBox="1"/>
            <p:nvPr/>
          </p:nvSpPr>
          <p:spPr>
            <a:xfrm>
              <a:off x="0" y="28575"/>
              <a:ext cx="865264" cy="343663"/>
            </a:xfrm>
            <a:prstGeom prst="rect">
              <a:avLst/>
            </a:prstGeom>
          </p:spPr>
          <p:txBody>
            <a:bodyPr lIns="50800" tIns="50800" rIns="50800" bIns="50800" rtlCol="0" anchor="ctr"/>
            <a:lstStyle/>
            <a:p>
              <a:pPr algn="ctr">
                <a:lnSpc>
                  <a:spcPts val="4004"/>
                </a:lnSpc>
              </a:pPr>
              <a:r>
                <a:rPr lang="en-US" sz="4004" b="1" spc="100">
                  <a:solidFill>
                    <a:srgbClr val="EF404E"/>
                  </a:solidFill>
                  <a:latin typeface="Telegraf Bold"/>
                  <a:ea typeface="Telegraf Bold"/>
                  <a:cs typeface="Telegraf Bold"/>
                  <a:sym typeface="Telegraf Bold"/>
                </a:rPr>
                <a:t>YES </a:t>
              </a:r>
              <a:r>
                <a:rPr lang="en-US" sz="4004" spc="100">
                  <a:solidFill>
                    <a:srgbClr val="130F54"/>
                  </a:solidFill>
                  <a:latin typeface="Telegraf"/>
                  <a:ea typeface="Telegraf"/>
                  <a:cs typeface="Telegraf"/>
                  <a:sym typeface="Telegraf"/>
                </a:rPr>
                <a:t>signed by a judge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KYR Template (MAKE A COPY IF EDITING)</dc:title>
  <cp:revision>2</cp:revision>
  <dcterms:created xsi:type="dcterms:W3CDTF">2006-08-16T00:00:00Z</dcterms:created>
  <dcterms:modified xsi:type="dcterms:W3CDTF">2025-02-13T20:14:50Z</dcterms:modified>
  <dc:identifier>DAGc3duPDJ4</dc:identifier>
</cp:coreProperties>
</file>